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76" r:id="rId4"/>
    <p:sldId id="281" r:id="rId5"/>
    <p:sldId id="285" r:id="rId6"/>
    <p:sldId id="258" r:id="rId7"/>
    <p:sldId id="259" r:id="rId8"/>
    <p:sldId id="260" r:id="rId9"/>
    <p:sldId id="261" r:id="rId10"/>
    <p:sldId id="265" r:id="rId11"/>
    <p:sldId id="262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63" r:id="rId21"/>
    <p:sldId id="277" r:id="rId22"/>
    <p:sldId id="278" r:id="rId23"/>
    <p:sldId id="283" r:id="rId24"/>
    <p:sldId id="273" r:id="rId25"/>
    <p:sldId id="272" r:id="rId26"/>
    <p:sldId id="282" r:id="rId27"/>
    <p:sldId id="279" r:id="rId28"/>
    <p:sldId id="286" r:id="rId29"/>
    <p:sldId id="280" r:id="rId30"/>
    <p:sldId id="264" r:id="rId31"/>
    <p:sldId id="28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4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DF5B5-476E-4F4C-BDC8-CF6AEDB7C56B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DF03F-926B-4E9C-A764-A6DF4DC5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6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1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7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09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Jacob</a:t>
            </a:r>
            <a:r>
              <a:rPr lang="en-US" baseline="0" dirty="0" smtClean="0"/>
              <a:t> is mapping between joint space and cart space</a:t>
            </a:r>
          </a:p>
          <a:p>
            <a:r>
              <a:rPr lang="en-US" baseline="0" dirty="0" smtClean="0"/>
              <a:t>Unit circle -&gt; ellipsoid and axis and length are represented as eigenvector and eigenvalues.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8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3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2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01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95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17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2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99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F03F-926B-4E9C-A764-A6DF4DC580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0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F4CEDE0B-615C-4B6F-ACED-5544DF39138A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59CE4E2-6EAA-4181-A6C2-AC479CF667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70.png"/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5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tiff"/><Relationship Id="rId4" Type="http://schemas.openxmlformats.org/officeDocument/2006/relationships/hyperlink" Target="http://en.wikipedia.org/wiki/Grinding_machin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tiff"/><Relationship Id="rId4" Type="http://schemas.openxmlformats.org/officeDocument/2006/relationships/hyperlink" Target="http://en.wikipedia.org/wiki/Grinding_machin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7" Type="http://schemas.openxmlformats.org/officeDocument/2006/relationships/image" Target="../media/image77.pn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tif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0.png"/><Relationship Id="rId4" Type="http://schemas.openxmlformats.org/officeDocument/2006/relationships/image" Target="../media/image73.tiff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Grinding_machine" TargetMode="Externa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v/jJZFgi17LDo?version=3&amp;hl=en_US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.google.com/citations?view_op=view_citation&amp;hl=en&amp;user=oPChHXQAAAAJ&amp;citation_for_view=oPChHXQAAAAJ:IjCSPb-OGe4C" TargetMode="External"/><Relationship Id="rId2" Type="http://schemas.openxmlformats.org/officeDocument/2006/relationships/hyperlink" Target="http://doi.acm.org/10.1145/358669.35869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Dual-Arm Robotic Automation of Metal Tube Surface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6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1"/>
            <a:ext cx="7315200" cy="4480560"/>
          </a:xfrm>
        </p:spPr>
        <p:txBody>
          <a:bodyPr/>
          <a:lstStyle/>
          <a:p>
            <a:r>
              <a:rPr lang="en-US" dirty="0" smtClean="0"/>
              <a:t>RANSAC</a:t>
            </a:r>
          </a:p>
          <a:p>
            <a:pPr lvl="1"/>
            <a:r>
              <a:rPr lang="en-US" dirty="0" smtClean="0"/>
              <a:t>Select a random subset  of observed data as hypothetical inliers</a:t>
            </a:r>
          </a:p>
          <a:p>
            <a:pPr lvl="1"/>
            <a:r>
              <a:rPr lang="en-US" dirty="0" smtClean="0"/>
              <a:t>Model fitting on these inliers</a:t>
            </a:r>
          </a:p>
          <a:p>
            <a:pPr lvl="1"/>
            <a:r>
              <a:rPr lang="en-US" dirty="0" smtClean="0"/>
              <a:t>Test all points of data set, if fits consider part of consensus set</a:t>
            </a:r>
          </a:p>
          <a:p>
            <a:pPr lvl="1"/>
            <a:r>
              <a:rPr lang="en-US" dirty="0" smtClean="0"/>
              <a:t>Re-estimate with consensus set to optimize model parameters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Perception</a:t>
            </a:r>
            <a:endParaRPr lang="en-US" sz="2800" dirty="0"/>
          </a:p>
        </p:txBody>
      </p:sp>
      <p:pic>
        <p:nvPicPr>
          <p:cNvPr id="3074" name="Picture 2" descr="C:\Users\rrpatel\Documents\600px-Line_with_outliers.svg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35400"/>
            <a:ext cx="2543176" cy="2543176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rpatel\Documents\600px-Fitted_lin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4" y="3835400"/>
            <a:ext cx="2543176" cy="2543176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32406" y="6378576"/>
            <a:ext cx="17347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50000"/>
                  </a:schemeClr>
                </a:solidFill>
              </a:rPr>
              <a:t>Source: en.wikipedia.org/wiki/RANSAC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3830" y="6378576"/>
            <a:ext cx="17347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50000"/>
                  </a:schemeClr>
                </a:solidFill>
              </a:rPr>
              <a:t>Source: en.wikipedia.org/wiki/RANSAC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68146"/>
            <a:ext cx="1962642" cy="12468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68146"/>
            <a:ext cx="1962643" cy="12468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79" y="2362460"/>
            <a:ext cx="1438522" cy="913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rrpatel\Downloads\tube_model (Case Conflic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82" y="2362460"/>
            <a:ext cx="1438518" cy="9138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723900"/>
            <a:ext cx="7315200" cy="5334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Perception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352800" y="1219200"/>
            <a:ext cx="292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Tube Model Approximation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4006084" y="2496235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Point Cloud </a:t>
            </a:r>
          </a:p>
          <a:p>
            <a:pPr algn="ctr"/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0" y="2057400"/>
            <a:ext cx="1805767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6" idx="3"/>
            <a:endCxn id="12" idx="1"/>
          </p:cNvCxnSpPr>
          <p:nvPr/>
        </p:nvCxnSpPr>
        <p:spPr>
          <a:xfrm flipV="1">
            <a:off x="2590801" y="2819400"/>
            <a:ext cx="121919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3"/>
            <a:endCxn id="2050" idx="1"/>
          </p:cNvCxnSpPr>
          <p:nvPr/>
        </p:nvCxnSpPr>
        <p:spPr>
          <a:xfrm>
            <a:off x="5615767" y="2819400"/>
            <a:ext cx="946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18770" y="3276340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Segmented </a:t>
            </a:r>
          </a:p>
          <a:p>
            <a:pPr algn="ctr"/>
            <a:r>
              <a:rPr lang="en-US" sz="1200" dirty="0" smtClean="0"/>
              <a:t>Point Cloud Cluster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694882" y="3271877"/>
            <a:ext cx="1173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Approximated </a:t>
            </a:r>
          </a:p>
          <a:p>
            <a:pPr algn="ctr"/>
            <a:r>
              <a:rPr lang="en-US" sz="1200" dirty="0" smtClean="0"/>
              <a:t>Tube Model</a:t>
            </a:r>
            <a:endParaRPr lang="en-US" sz="1200" dirty="0"/>
          </a:p>
        </p:txBody>
      </p:sp>
      <p:sp>
        <p:nvSpPr>
          <p:cNvPr id="24" name="Left Brace 23"/>
          <p:cNvSpPr/>
          <p:nvPr/>
        </p:nvSpPr>
        <p:spPr>
          <a:xfrm rot="5400000">
            <a:off x="4500439" y="1300038"/>
            <a:ext cx="447923" cy="5334000"/>
          </a:xfrm>
          <a:prstGeom prst="leftBrace">
            <a:avLst>
              <a:gd name="adj1" fmla="val 63621"/>
              <a:gd name="adj2" fmla="val 50000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TextBox 2048"/>
          <p:cNvSpPr txBox="1"/>
          <p:nvPr/>
        </p:nvSpPr>
        <p:spPr>
          <a:xfrm>
            <a:off x="3551811" y="4952687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Cylinder RANSAC</a:t>
            </a:r>
            <a:endParaRPr lang="en-US" sz="1200" dirty="0"/>
          </a:p>
        </p:txBody>
      </p:sp>
      <p:sp>
        <p:nvSpPr>
          <p:cNvPr id="2051" name="Rectangle 2050"/>
          <p:cNvSpPr/>
          <p:nvPr/>
        </p:nvSpPr>
        <p:spPr>
          <a:xfrm>
            <a:off x="3551811" y="4634300"/>
            <a:ext cx="1427772" cy="913774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3" name="Straight Arrow Connector 2052"/>
          <p:cNvCxnSpPr>
            <a:stCxn id="4" idx="3"/>
            <a:endCxn id="2051" idx="1"/>
          </p:cNvCxnSpPr>
          <p:nvPr/>
        </p:nvCxnSpPr>
        <p:spPr>
          <a:xfrm flipV="1">
            <a:off x="2648442" y="5091187"/>
            <a:ext cx="903369" cy="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Arrow Connector 2059"/>
          <p:cNvCxnSpPr>
            <a:stCxn id="2049" idx="3"/>
            <a:endCxn id="5" idx="1"/>
          </p:cNvCxnSpPr>
          <p:nvPr/>
        </p:nvCxnSpPr>
        <p:spPr>
          <a:xfrm>
            <a:off x="4980407" y="5091187"/>
            <a:ext cx="1039393" cy="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TextBox 2061"/>
          <p:cNvSpPr txBox="1"/>
          <p:nvPr/>
        </p:nvSpPr>
        <p:spPr>
          <a:xfrm>
            <a:off x="5117125" y="4807380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Radius</a:t>
            </a:r>
            <a:endParaRPr lang="en-US" sz="1200" dirty="0"/>
          </a:p>
        </p:txBody>
      </p:sp>
      <p:cxnSp>
        <p:nvCxnSpPr>
          <p:cNvPr id="2071" name="Elbow Connector 2070"/>
          <p:cNvCxnSpPr>
            <a:stCxn id="5" idx="3"/>
            <a:endCxn id="2077" idx="1"/>
          </p:cNvCxnSpPr>
          <p:nvPr/>
        </p:nvCxnSpPr>
        <p:spPr>
          <a:xfrm flipV="1">
            <a:off x="7982443" y="1514818"/>
            <a:ext cx="1104407" cy="35767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ctangle 2076"/>
          <p:cNvSpPr/>
          <p:nvPr/>
        </p:nvSpPr>
        <p:spPr>
          <a:xfrm>
            <a:off x="9086850" y="1295400"/>
            <a:ext cx="57150" cy="43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C:\Users\rrpatel\Downloads\dark back ground\dark back ground\raw_axi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33400"/>
            <a:ext cx="2305844" cy="146488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331580"/>
            <a:ext cx="1919111" cy="1219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rrpatel\Downloads\dark back ground\dark back ground\raw_axis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59" y="3331581"/>
            <a:ext cx="1919112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rrpatel\Downloads\dark back ground\dark back ground\cyl_axis_inliers_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3331581"/>
            <a:ext cx="1919111" cy="1219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rrpatel\Downloads\dark back ground\dark back ground\axis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89804" y="5234492"/>
            <a:ext cx="1919110" cy="12191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>
              <a:rot lat="1080000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rrpatel\Downloads\dark back ground\dark back ground\raw_axis_2_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59" y="5160382"/>
            <a:ext cx="1919111" cy="1219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4110" idx="2"/>
            <a:endCxn id="4112" idx="0"/>
          </p:cNvCxnSpPr>
          <p:nvPr/>
        </p:nvCxnSpPr>
        <p:spPr>
          <a:xfrm rot="5400000">
            <a:off x="1603473" y="2105732"/>
            <a:ext cx="1333292" cy="111840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110" idx="2"/>
            <a:endCxn id="4111" idx="0"/>
          </p:cNvCxnSpPr>
          <p:nvPr/>
        </p:nvCxnSpPr>
        <p:spPr>
          <a:xfrm rot="16200000" flipH="1">
            <a:off x="2827994" y="1999617"/>
            <a:ext cx="1333291" cy="13306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111" idx="3"/>
            <a:endCxn id="4113" idx="1"/>
          </p:cNvCxnSpPr>
          <p:nvPr/>
        </p:nvCxnSpPr>
        <p:spPr>
          <a:xfrm>
            <a:off x="5119512" y="3941180"/>
            <a:ext cx="1470292" cy="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112" idx="2"/>
            <a:endCxn id="4116" idx="0"/>
          </p:cNvCxnSpPr>
          <p:nvPr/>
        </p:nvCxnSpPr>
        <p:spPr>
          <a:xfrm>
            <a:off x="1710915" y="4550780"/>
            <a:ext cx="0" cy="60960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/>
          <p:cNvCxnSpPr>
            <a:stCxn id="4113" idx="2"/>
            <a:endCxn id="4147" idx="0"/>
          </p:cNvCxnSpPr>
          <p:nvPr/>
        </p:nvCxnSpPr>
        <p:spPr>
          <a:xfrm rot="5400000">
            <a:off x="5856309" y="3722988"/>
            <a:ext cx="865258" cy="252084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7" name="TextBox 4146"/>
          <p:cNvSpPr txBox="1"/>
          <p:nvPr/>
        </p:nvSpPr>
        <p:spPr>
          <a:xfrm>
            <a:off x="4171549" y="5416039"/>
            <a:ext cx="1713931" cy="707886"/>
          </a:xfrm>
          <a:prstGeom prst="rect">
            <a:avLst/>
          </a:prstGeom>
          <a:noFill/>
          <a:ln w="158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End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Radius</a:t>
            </a:r>
            <a:endParaRPr lang="en-US" sz="2000" dirty="0"/>
          </a:p>
        </p:txBody>
      </p:sp>
      <p:cxnSp>
        <p:nvCxnSpPr>
          <p:cNvPr id="4152" name="Straight Arrow Connector 4151"/>
          <p:cNvCxnSpPr>
            <a:stCxn id="4113" idx="2"/>
            <a:endCxn id="4115" idx="0"/>
          </p:cNvCxnSpPr>
          <p:nvPr/>
        </p:nvCxnSpPr>
        <p:spPr>
          <a:xfrm flipH="1">
            <a:off x="7549359" y="4550781"/>
            <a:ext cx="1" cy="68371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3" name="TextBox 4152"/>
          <p:cNvSpPr txBox="1"/>
          <p:nvPr/>
        </p:nvSpPr>
        <p:spPr>
          <a:xfrm>
            <a:off x="2942363" y="2403325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Line Model,</a:t>
            </a:r>
          </a:p>
          <a:p>
            <a:r>
              <a:rPr lang="en-US" sz="1400" dirty="0" smtClean="0"/>
              <a:t>Inliers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5081412" y="362070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Projected Inliers</a:t>
            </a:r>
            <a:endParaRPr lang="en-US" sz="1400" dirty="0"/>
          </a:p>
        </p:txBody>
      </p:sp>
      <p:cxnSp>
        <p:nvCxnSpPr>
          <p:cNvPr id="83" name="Straight Arrow Connector 82"/>
          <p:cNvCxnSpPr>
            <a:stCxn id="4147" idx="1"/>
            <a:endCxn id="4116" idx="3"/>
          </p:cNvCxnSpPr>
          <p:nvPr/>
        </p:nvCxnSpPr>
        <p:spPr>
          <a:xfrm flipH="1">
            <a:off x="2670470" y="5769982"/>
            <a:ext cx="1501079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305335" y="4700203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Extract and Store</a:t>
            </a:r>
            <a:endParaRPr lang="en-US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1655744" y="235715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Minus Inliers</a:t>
            </a:r>
            <a:endParaRPr lang="en-US" sz="14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774415" y="4700202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Filter points in cylinder</a:t>
            </a:r>
            <a:endParaRPr lang="en-US" sz="1400" dirty="0"/>
          </a:p>
        </p:txBody>
      </p:sp>
      <p:cxnSp>
        <p:nvCxnSpPr>
          <p:cNvPr id="95" name="Curved Connector 94"/>
          <p:cNvCxnSpPr>
            <a:stCxn id="4116" idx="1"/>
            <a:endCxn id="4110" idx="1"/>
          </p:cNvCxnSpPr>
          <p:nvPr/>
        </p:nvCxnSpPr>
        <p:spPr>
          <a:xfrm rot="10800000" flipH="1">
            <a:off x="751358" y="1265846"/>
            <a:ext cx="925041" cy="4504137"/>
          </a:xfrm>
          <a:prstGeom prst="curvedConnector3">
            <a:avLst>
              <a:gd name="adj1" fmla="val -41187"/>
            </a:avLst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 rot="17307464">
            <a:off x="-53832" y="2329187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Next Iteration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20656" y="1242755"/>
            <a:ext cx="16557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359888" y="2049380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Line RANSAC</a:t>
            </a:r>
            <a:endParaRPr lang="en-US" sz="1400" dirty="0"/>
          </a:p>
        </p:txBody>
      </p:sp>
      <p:sp>
        <p:nvSpPr>
          <p:cNvPr id="139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Perception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48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533400"/>
            <a:ext cx="2305843" cy="146488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331580"/>
            <a:ext cx="1919111" cy="1219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60" y="3331581"/>
            <a:ext cx="1919109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9804" y="3331581"/>
            <a:ext cx="1919111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589804" y="5234492"/>
            <a:ext cx="1919109" cy="12191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>
              <a:rot lat="1080000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59" y="5160382"/>
            <a:ext cx="1919111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4110" idx="2"/>
            <a:endCxn id="4112" idx="0"/>
          </p:cNvCxnSpPr>
          <p:nvPr/>
        </p:nvCxnSpPr>
        <p:spPr>
          <a:xfrm rot="5400000">
            <a:off x="1603473" y="2105732"/>
            <a:ext cx="1333292" cy="111840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110" idx="2"/>
            <a:endCxn id="4111" idx="0"/>
          </p:cNvCxnSpPr>
          <p:nvPr/>
        </p:nvCxnSpPr>
        <p:spPr>
          <a:xfrm rot="16200000" flipH="1">
            <a:off x="2827994" y="1999617"/>
            <a:ext cx="1333291" cy="13306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111" idx="3"/>
            <a:endCxn id="4113" idx="1"/>
          </p:cNvCxnSpPr>
          <p:nvPr/>
        </p:nvCxnSpPr>
        <p:spPr>
          <a:xfrm>
            <a:off x="5119512" y="3941180"/>
            <a:ext cx="1470292" cy="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112" idx="2"/>
            <a:endCxn id="4116" idx="0"/>
          </p:cNvCxnSpPr>
          <p:nvPr/>
        </p:nvCxnSpPr>
        <p:spPr>
          <a:xfrm>
            <a:off x="1710915" y="4550780"/>
            <a:ext cx="0" cy="60960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/>
          <p:cNvCxnSpPr>
            <a:stCxn id="4113" idx="2"/>
            <a:endCxn id="4147" idx="0"/>
          </p:cNvCxnSpPr>
          <p:nvPr/>
        </p:nvCxnSpPr>
        <p:spPr>
          <a:xfrm rot="5400000">
            <a:off x="5856309" y="3722988"/>
            <a:ext cx="865258" cy="252084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7" name="TextBox 4146"/>
          <p:cNvSpPr txBox="1"/>
          <p:nvPr/>
        </p:nvSpPr>
        <p:spPr>
          <a:xfrm>
            <a:off x="4171549" y="5416039"/>
            <a:ext cx="1713931" cy="707886"/>
          </a:xfrm>
          <a:prstGeom prst="rect">
            <a:avLst/>
          </a:prstGeom>
          <a:noFill/>
          <a:ln w="158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End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Radius</a:t>
            </a:r>
            <a:endParaRPr lang="en-US" sz="2000" dirty="0"/>
          </a:p>
        </p:txBody>
      </p:sp>
      <p:cxnSp>
        <p:nvCxnSpPr>
          <p:cNvPr id="4152" name="Straight Arrow Connector 4151"/>
          <p:cNvCxnSpPr>
            <a:stCxn id="4113" idx="2"/>
            <a:endCxn id="4115" idx="0"/>
          </p:cNvCxnSpPr>
          <p:nvPr/>
        </p:nvCxnSpPr>
        <p:spPr>
          <a:xfrm flipH="1">
            <a:off x="7549359" y="4550781"/>
            <a:ext cx="1" cy="68371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3" name="TextBox 4152"/>
          <p:cNvSpPr txBox="1"/>
          <p:nvPr/>
        </p:nvSpPr>
        <p:spPr>
          <a:xfrm>
            <a:off x="2942363" y="2403325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Line Model,</a:t>
            </a:r>
          </a:p>
          <a:p>
            <a:r>
              <a:rPr lang="en-US" sz="1400" dirty="0" smtClean="0"/>
              <a:t>Inliers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5081412" y="362070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Projected Inliers</a:t>
            </a:r>
            <a:endParaRPr lang="en-US" sz="1400" dirty="0"/>
          </a:p>
        </p:txBody>
      </p:sp>
      <p:cxnSp>
        <p:nvCxnSpPr>
          <p:cNvPr id="83" name="Straight Arrow Connector 82"/>
          <p:cNvCxnSpPr>
            <a:stCxn id="4147" idx="1"/>
            <a:endCxn id="4116" idx="3"/>
          </p:cNvCxnSpPr>
          <p:nvPr/>
        </p:nvCxnSpPr>
        <p:spPr>
          <a:xfrm flipH="1">
            <a:off x="2670470" y="5769982"/>
            <a:ext cx="1501079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305335" y="4700203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Extract and Store</a:t>
            </a:r>
            <a:endParaRPr lang="en-US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1655744" y="235715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Minus Inliers</a:t>
            </a:r>
            <a:endParaRPr lang="en-US" sz="14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774415" y="4700202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Filter points in cylinder</a:t>
            </a:r>
            <a:endParaRPr lang="en-US" sz="1400" dirty="0"/>
          </a:p>
        </p:txBody>
      </p:sp>
      <p:cxnSp>
        <p:nvCxnSpPr>
          <p:cNvPr id="95" name="Curved Connector 94"/>
          <p:cNvCxnSpPr>
            <a:stCxn id="4116" idx="1"/>
            <a:endCxn id="4110" idx="1"/>
          </p:cNvCxnSpPr>
          <p:nvPr/>
        </p:nvCxnSpPr>
        <p:spPr>
          <a:xfrm rot="10800000" flipH="1">
            <a:off x="751358" y="1265846"/>
            <a:ext cx="925041" cy="4504137"/>
          </a:xfrm>
          <a:prstGeom prst="curvedConnector3">
            <a:avLst>
              <a:gd name="adj1" fmla="val -41187"/>
            </a:avLst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 rot="17307464">
            <a:off x="-53832" y="2329187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Next Iteration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Perception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2359888" y="2049380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Line RANSAC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516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533400"/>
            <a:ext cx="2305843" cy="146488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331580"/>
            <a:ext cx="1919111" cy="1219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60" y="3331581"/>
            <a:ext cx="1919109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9804" y="3331581"/>
            <a:ext cx="1919111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589804" y="5234492"/>
            <a:ext cx="1919109" cy="12191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>
              <a:rot lat="1080000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59" y="5160382"/>
            <a:ext cx="1919111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4110" idx="2"/>
            <a:endCxn id="4112" idx="0"/>
          </p:cNvCxnSpPr>
          <p:nvPr/>
        </p:nvCxnSpPr>
        <p:spPr>
          <a:xfrm rot="5400000">
            <a:off x="1603473" y="2105732"/>
            <a:ext cx="1333292" cy="111840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110" idx="2"/>
            <a:endCxn id="4111" idx="0"/>
          </p:cNvCxnSpPr>
          <p:nvPr/>
        </p:nvCxnSpPr>
        <p:spPr>
          <a:xfrm rot="16200000" flipH="1">
            <a:off x="2827994" y="1999617"/>
            <a:ext cx="1333291" cy="13306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111" idx="3"/>
            <a:endCxn id="4113" idx="1"/>
          </p:cNvCxnSpPr>
          <p:nvPr/>
        </p:nvCxnSpPr>
        <p:spPr>
          <a:xfrm>
            <a:off x="5119512" y="3941180"/>
            <a:ext cx="1470292" cy="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112" idx="2"/>
            <a:endCxn id="4116" idx="0"/>
          </p:cNvCxnSpPr>
          <p:nvPr/>
        </p:nvCxnSpPr>
        <p:spPr>
          <a:xfrm>
            <a:off x="1710915" y="4550780"/>
            <a:ext cx="0" cy="60960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/>
          <p:cNvCxnSpPr>
            <a:stCxn id="4113" idx="2"/>
            <a:endCxn id="4147" idx="0"/>
          </p:cNvCxnSpPr>
          <p:nvPr/>
        </p:nvCxnSpPr>
        <p:spPr>
          <a:xfrm rot="5400000">
            <a:off x="5856309" y="3722988"/>
            <a:ext cx="865258" cy="252084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7" name="TextBox 4146"/>
          <p:cNvSpPr txBox="1"/>
          <p:nvPr/>
        </p:nvSpPr>
        <p:spPr>
          <a:xfrm>
            <a:off x="4171549" y="5416039"/>
            <a:ext cx="1713931" cy="707886"/>
          </a:xfrm>
          <a:prstGeom prst="rect">
            <a:avLst/>
          </a:prstGeom>
          <a:noFill/>
          <a:ln w="158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End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Radius</a:t>
            </a:r>
            <a:endParaRPr lang="en-US" sz="2000" dirty="0"/>
          </a:p>
        </p:txBody>
      </p:sp>
      <p:cxnSp>
        <p:nvCxnSpPr>
          <p:cNvPr id="4152" name="Straight Arrow Connector 4151"/>
          <p:cNvCxnSpPr>
            <a:stCxn id="4113" idx="2"/>
            <a:endCxn id="4115" idx="0"/>
          </p:cNvCxnSpPr>
          <p:nvPr/>
        </p:nvCxnSpPr>
        <p:spPr>
          <a:xfrm flipH="1">
            <a:off x="7549359" y="4550781"/>
            <a:ext cx="1" cy="68371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3" name="TextBox 4152"/>
          <p:cNvSpPr txBox="1"/>
          <p:nvPr/>
        </p:nvSpPr>
        <p:spPr>
          <a:xfrm>
            <a:off x="2942363" y="2403325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Line Model,</a:t>
            </a:r>
          </a:p>
          <a:p>
            <a:r>
              <a:rPr lang="en-US" sz="1400" dirty="0" smtClean="0"/>
              <a:t>Inliers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5081412" y="362070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Projected Inliers</a:t>
            </a:r>
            <a:endParaRPr lang="en-US" sz="1400" dirty="0"/>
          </a:p>
        </p:txBody>
      </p:sp>
      <p:cxnSp>
        <p:nvCxnSpPr>
          <p:cNvPr id="83" name="Straight Arrow Connector 82"/>
          <p:cNvCxnSpPr>
            <a:stCxn id="4147" idx="1"/>
            <a:endCxn id="4116" idx="3"/>
          </p:cNvCxnSpPr>
          <p:nvPr/>
        </p:nvCxnSpPr>
        <p:spPr>
          <a:xfrm flipH="1">
            <a:off x="2670470" y="5769982"/>
            <a:ext cx="1501079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305335" y="4700203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Extract and Store</a:t>
            </a:r>
            <a:endParaRPr lang="en-US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1655744" y="235715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Minus Inliers</a:t>
            </a:r>
            <a:endParaRPr lang="en-US" sz="14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774415" y="4700202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Filter points in cylinder</a:t>
            </a:r>
            <a:endParaRPr lang="en-US" sz="1400" dirty="0"/>
          </a:p>
        </p:txBody>
      </p:sp>
      <p:cxnSp>
        <p:nvCxnSpPr>
          <p:cNvPr id="95" name="Curved Connector 94"/>
          <p:cNvCxnSpPr>
            <a:stCxn id="4116" idx="1"/>
            <a:endCxn id="4110" idx="1"/>
          </p:cNvCxnSpPr>
          <p:nvPr/>
        </p:nvCxnSpPr>
        <p:spPr>
          <a:xfrm rot="10800000" flipH="1">
            <a:off x="751358" y="1265846"/>
            <a:ext cx="925041" cy="4504137"/>
          </a:xfrm>
          <a:prstGeom prst="curvedConnector3">
            <a:avLst>
              <a:gd name="adj1" fmla="val -41187"/>
            </a:avLst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 rot="17307464">
            <a:off x="-53832" y="2329187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Next Iteration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Perception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2359888" y="2049380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Line RANSAC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013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533400"/>
            <a:ext cx="2305843" cy="146488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331580"/>
            <a:ext cx="1919111" cy="1219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60" y="3331581"/>
            <a:ext cx="1919109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9804" y="3331581"/>
            <a:ext cx="1919111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589804" y="5234492"/>
            <a:ext cx="1919109" cy="12191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>
              <a:rot lat="1080000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59" y="5160382"/>
            <a:ext cx="1919111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4110" idx="2"/>
            <a:endCxn id="4112" idx="0"/>
          </p:cNvCxnSpPr>
          <p:nvPr/>
        </p:nvCxnSpPr>
        <p:spPr>
          <a:xfrm rot="5400000">
            <a:off x="1603473" y="2105732"/>
            <a:ext cx="1333292" cy="111840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110" idx="2"/>
            <a:endCxn id="4111" idx="0"/>
          </p:cNvCxnSpPr>
          <p:nvPr/>
        </p:nvCxnSpPr>
        <p:spPr>
          <a:xfrm rot="16200000" flipH="1">
            <a:off x="2827994" y="1999617"/>
            <a:ext cx="1333291" cy="13306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111" idx="3"/>
            <a:endCxn id="4113" idx="1"/>
          </p:cNvCxnSpPr>
          <p:nvPr/>
        </p:nvCxnSpPr>
        <p:spPr>
          <a:xfrm>
            <a:off x="5119512" y="3941180"/>
            <a:ext cx="1470292" cy="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112" idx="2"/>
            <a:endCxn id="4116" idx="0"/>
          </p:cNvCxnSpPr>
          <p:nvPr/>
        </p:nvCxnSpPr>
        <p:spPr>
          <a:xfrm>
            <a:off x="1710915" y="4550780"/>
            <a:ext cx="0" cy="60960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/>
          <p:cNvCxnSpPr>
            <a:stCxn id="4113" idx="2"/>
            <a:endCxn id="4147" idx="0"/>
          </p:cNvCxnSpPr>
          <p:nvPr/>
        </p:nvCxnSpPr>
        <p:spPr>
          <a:xfrm rot="5400000">
            <a:off x="5856309" y="3722988"/>
            <a:ext cx="865258" cy="252084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7" name="TextBox 4146"/>
          <p:cNvSpPr txBox="1"/>
          <p:nvPr/>
        </p:nvSpPr>
        <p:spPr>
          <a:xfrm>
            <a:off x="4171549" y="5416039"/>
            <a:ext cx="1713931" cy="707886"/>
          </a:xfrm>
          <a:prstGeom prst="rect">
            <a:avLst/>
          </a:prstGeom>
          <a:noFill/>
          <a:ln w="158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End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Radius</a:t>
            </a:r>
            <a:endParaRPr lang="en-US" sz="2000" dirty="0"/>
          </a:p>
        </p:txBody>
      </p:sp>
      <p:cxnSp>
        <p:nvCxnSpPr>
          <p:cNvPr id="4152" name="Straight Arrow Connector 4151"/>
          <p:cNvCxnSpPr>
            <a:stCxn id="4113" idx="2"/>
            <a:endCxn id="4115" idx="0"/>
          </p:cNvCxnSpPr>
          <p:nvPr/>
        </p:nvCxnSpPr>
        <p:spPr>
          <a:xfrm flipH="1">
            <a:off x="7549359" y="4550781"/>
            <a:ext cx="1" cy="68371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3" name="TextBox 4152"/>
          <p:cNvSpPr txBox="1"/>
          <p:nvPr/>
        </p:nvSpPr>
        <p:spPr>
          <a:xfrm>
            <a:off x="2942363" y="2403325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Line Model,</a:t>
            </a:r>
          </a:p>
          <a:p>
            <a:r>
              <a:rPr lang="en-US" sz="1400" dirty="0" smtClean="0"/>
              <a:t>Inliers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5081412" y="362070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Projected Inliers</a:t>
            </a:r>
            <a:endParaRPr lang="en-US" sz="1400" dirty="0"/>
          </a:p>
        </p:txBody>
      </p:sp>
      <p:cxnSp>
        <p:nvCxnSpPr>
          <p:cNvPr id="83" name="Straight Arrow Connector 82"/>
          <p:cNvCxnSpPr>
            <a:stCxn id="4147" idx="1"/>
            <a:endCxn id="4116" idx="3"/>
          </p:cNvCxnSpPr>
          <p:nvPr/>
        </p:nvCxnSpPr>
        <p:spPr>
          <a:xfrm flipH="1">
            <a:off x="2670470" y="5769982"/>
            <a:ext cx="1501079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305335" y="4700203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Extract and Store</a:t>
            </a:r>
            <a:endParaRPr lang="en-US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1655744" y="235715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Minus Inliers</a:t>
            </a:r>
            <a:endParaRPr lang="en-US" sz="14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774415" y="4700202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Filter points in cylinder</a:t>
            </a:r>
            <a:endParaRPr lang="en-US" sz="1400" dirty="0"/>
          </a:p>
        </p:txBody>
      </p:sp>
      <p:cxnSp>
        <p:nvCxnSpPr>
          <p:cNvPr id="95" name="Curved Connector 94"/>
          <p:cNvCxnSpPr>
            <a:stCxn id="4116" idx="1"/>
            <a:endCxn id="4110" idx="1"/>
          </p:cNvCxnSpPr>
          <p:nvPr/>
        </p:nvCxnSpPr>
        <p:spPr>
          <a:xfrm rot="10800000" flipH="1">
            <a:off x="751358" y="1265846"/>
            <a:ext cx="925041" cy="4504137"/>
          </a:xfrm>
          <a:prstGeom prst="curvedConnector3">
            <a:avLst>
              <a:gd name="adj1" fmla="val -41187"/>
            </a:avLst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 rot="17307464">
            <a:off x="-53832" y="2329187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Next Iteration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Perception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2359888" y="2049380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Line RANSAC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29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533400"/>
            <a:ext cx="2305843" cy="146488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331580"/>
            <a:ext cx="1919111" cy="12192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60" y="3331581"/>
            <a:ext cx="1919109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9804" y="3331581"/>
            <a:ext cx="1919111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589804" y="5234492"/>
            <a:ext cx="1919109" cy="12191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>
              <a:rot lat="1080000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59" y="5160382"/>
            <a:ext cx="1919111" cy="12191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4110" idx="2"/>
            <a:endCxn id="4112" idx="0"/>
          </p:cNvCxnSpPr>
          <p:nvPr/>
        </p:nvCxnSpPr>
        <p:spPr>
          <a:xfrm rot="5400000">
            <a:off x="1603473" y="2105732"/>
            <a:ext cx="1333292" cy="111840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110" idx="2"/>
            <a:endCxn id="4111" idx="0"/>
          </p:cNvCxnSpPr>
          <p:nvPr/>
        </p:nvCxnSpPr>
        <p:spPr>
          <a:xfrm rot="16200000" flipH="1">
            <a:off x="2827994" y="1999617"/>
            <a:ext cx="1333291" cy="13306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111" idx="3"/>
            <a:endCxn id="4113" idx="1"/>
          </p:cNvCxnSpPr>
          <p:nvPr/>
        </p:nvCxnSpPr>
        <p:spPr>
          <a:xfrm>
            <a:off x="5119512" y="3941180"/>
            <a:ext cx="1470292" cy="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112" idx="2"/>
            <a:endCxn id="4116" idx="0"/>
          </p:cNvCxnSpPr>
          <p:nvPr/>
        </p:nvCxnSpPr>
        <p:spPr>
          <a:xfrm>
            <a:off x="1710915" y="4550780"/>
            <a:ext cx="0" cy="60960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/>
          <p:cNvCxnSpPr>
            <a:stCxn id="4113" idx="2"/>
            <a:endCxn id="4147" idx="0"/>
          </p:cNvCxnSpPr>
          <p:nvPr/>
        </p:nvCxnSpPr>
        <p:spPr>
          <a:xfrm rot="5400000">
            <a:off x="5856309" y="3722988"/>
            <a:ext cx="865258" cy="252084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7" name="TextBox 4146"/>
          <p:cNvSpPr txBox="1"/>
          <p:nvPr/>
        </p:nvSpPr>
        <p:spPr>
          <a:xfrm>
            <a:off x="4171549" y="5416039"/>
            <a:ext cx="1713931" cy="707886"/>
          </a:xfrm>
          <a:prstGeom prst="rect">
            <a:avLst/>
          </a:prstGeom>
          <a:noFill/>
          <a:ln w="158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End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Radius</a:t>
            </a:r>
            <a:endParaRPr lang="en-US" sz="2000" dirty="0"/>
          </a:p>
        </p:txBody>
      </p:sp>
      <p:cxnSp>
        <p:nvCxnSpPr>
          <p:cNvPr id="4152" name="Straight Arrow Connector 4151"/>
          <p:cNvCxnSpPr>
            <a:stCxn id="4113" idx="2"/>
            <a:endCxn id="4115" idx="0"/>
          </p:cNvCxnSpPr>
          <p:nvPr/>
        </p:nvCxnSpPr>
        <p:spPr>
          <a:xfrm flipH="1">
            <a:off x="7549359" y="4550781"/>
            <a:ext cx="1" cy="68371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3" name="TextBox 4152"/>
          <p:cNvSpPr txBox="1"/>
          <p:nvPr/>
        </p:nvSpPr>
        <p:spPr>
          <a:xfrm>
            <a:off x="2942363" y="2403325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Line Model,</a:t>
            </a:r>
          </a:p>
          <a:p>
            <a:r>
              <a:rPr lang="en-US" sz="1400" dirty="0" smtClean="0"/>
              <a:t>Inliers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5081412" y="362070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Projected Inliers</a:t>
            </a:r>
            <a:endParaRPr lang="en-US" sz="1400" dirty="0"/>
          </a:p>
        </p:txBody>
      </p:sp>
      <p:cxnSp>
        <p:nvCxnSpPr>
          <p:cNvPr id="83" name="Straight Arrow Connector 82"/>
          <p:cNvCxnSpPr>
            <a:stCxn id="4147" idx="1"/>
            <a:endCxn id="4116" idx="3"/>
          </p:cNvCxnSpPr>
          <p:nvPr/>
        </p:nvCxnSpPr>
        <p:spPr>
          <a:xfrm flipH="1">
            <a:off x="2670470" y="5769982"/>
            <a:ext cx="1501079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305335" y="4700203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Extract and Store</a:t>
            </a:r>
            <a:endParaRPr lang="en-US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1655744" y="235715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Minus Inliers</a:t>
            </a:r>
            <a:endParaRPr lang="en-US" sz="14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774415" y="4700202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Filter points in cylinder</a:t>
            </a:r>
            <a:endParaRPr lang="en-US" sz="1400" dirty="0"/>
          </a:p>
        </p:txBody>
      </p:sp>
      <p:cxnSp>
        <p:nvCxnSpPr>
          <p:cNvPr id="95" name="Curved Connector 94"/>
          <p:cNvCxnSpPr>
            <a:stCxn id="4116" idx="1"/>
            <a:endCxn id="4110" idx="1"/>
          </p:cNvCxnSpPr>
          <p:nvPr/>
        </p:nvCxnSpPr>
        <p:spPr>
          <a:xfrm rot="10800000" flipH="1">
            <a:off x="751358" y="1265846"/>
            <a:ext cx="925041" cy="4504137"/>
          </a:xfrm>
          <a:prstGeom prst="curvedConnector3">
            <a:avLst>
              <a:gd name="adj1" fmla="val -41187"/>
            </a:avLst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 rot="17307464">
            <a:off x="-53832" y="2329187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Next Iteration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Perception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2359888" y="2049380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Line RANSAC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041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7" t="10394" r="17556" b="16112"/>
          <a:stretch/>
        </p:blipFill>
        <p:spPr bwMode="auto">
          <a:xfrm>
            <a:off x="413386" y="2933700"/>
            <a:ext cx="3505200" cy="24563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25"/>
          <p:cNvGrpSpPr/>
          <p:nvPr/>
        </p:nvGrpSpPr>
        <p:grpSpPr>
          <a:xfrm>
            <a:off x="5181600" y="2891232"/>
            <a:ext cx="3505200" cy="2456365"/>
            <a:chOff x="2543915" y="2792506"/>
            <a:chExt cx="4072550" cy="2846265"/>
          </a:xfrm>
        </p:grpSpPr>
        <p:pic>
          <p:nvPicPr>
            <p:cNvPr id="1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7" t="10394" r="17556" b="16112"/>
            <a:stretch/>
          </p:blipFill>
          <p:spPr bwMode="auto">
            <a:xfrm>
              <a:off x="2543915" y="2792506"/>
              <a:ext cx="4072550" cy="2846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1" name="Group 150"/>
            <p:cNvGrpSpPr/>
            <p:nvPr/>
          </p:nvGrpSpPr>
          <p:grpSpPr>
            <a:xfrm>
              <a:off x="3660776" y="3355977"/>
              <a:ext cx="2260599" cy="2016221"/>
              <a:chOff x="3660776" y="3355977"/>
              <a:chExt cx="2260599" cy="2016221"/>
            </a:xfrm>
          </p:grpSpPr>
          <p:cxnSp>
            <p:nvCxnSpPr>
              <p:cNvPr id="152" name="Straight Arrow Connector 151"/>
              <p:cNvCxnSpPr>
                <a:stCxn id="149" idx="3"/>
              </p:cNvCxnSpPr>
              <p:nvPr/>
            </p:nvCxnSpPr>
            <p:spPr>
              <a:xfrm flipH="1">
                <a:off x="3962400" y="3661989"/>
                <a:ext cx="1116941" cy="1138611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flipH="1" flipV="1">
                <a:off x="5110956" y="3660775"/>
                <a:ext cx="566737" cy="163591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>
                <a:stCxn id="149" idx="2"/>
              </p:cNvCxnSpPr>
              <p:nvPr/>
            </p:nvCxnSpPr>
            <p:spPr>
              <a:xfrm flipH="1" flipV="1">
                <a:off x="4179917" y="3355977"/>
                <a:ext cx="889410" cy="281833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>
                <a:stCxn id="149" idx="3"/>
              </p:cNvCxnSpPr>
              <p:nvPr/>
            </p:nvCxnSpPr>
            <p:spPr>
              <a:xfrm flipH="1">
                <a:off x="3660776" y="3661989"/>
                <a:ext cx="1418565" cy="30358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>
                <a:stCxn id="149" idx="2"/>
              </p:cNvCxnSpPr>
              <p:nvPr/>
            </p:nvCxnSpPr>
            <p:spPr>
              <a:xfrm flipH="1" flipV="1">
                <a:off x="3813176" y="3432178"/>
                <a:ext cx="1256150" cy="205632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7" name="Group 156"/>
              <p:cNvGrpSpPr/>
              <p:nvPr/>
            </p:nvGrpSpPr>
            <p:grpSpPr>
              <a:xfrm>
                <a:off x="5387975" y="4857750"/>
                <a:ext cx="533400" cy="514448"/>
                <a:chOff x="5486400" y="4876800"/>
                <a:chExt cx="533400" cy="514448"/>
              </a:xfrm>
            </p:grpSpPr>
            <p:cxnSp>
              <p:nvCxnSpPr>
                <p:cNvPr id="158" name="Straight Arrow Connector 157"/>
                <p:cNvCxnSpPr>
                  <a:stCxn id="161" idx="0"/>
                </p:cNvCxnSpPr>
                <p:nvPr/>
              </p:nvCxnSpPr>
              <p:spPr>
                <a:xfrm flipV="1">
                  <a:off x="5791200" y="4876800"/>
                  <a:ext cx="1" cy="399948"/>
                </a:xfrm>
                <a:prstGeom prst="straightConnector1">
                  <a:avLst/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 flipV="1">
                  <a:off x="5486400" y="5181598"/>
                  <a:ext cx="304800" cy="152400"/>
                </a:xfrm>
                <a:prstGeom prst="straightConnector1">
                  <a:avLst/>
                </a:prstGeom>
                <a:ln w="254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 flipV="1">
                  <a:off x="5791200" y="5105398"/>
                  <a:ext cx="228600" cy="235744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Oval 160"/>
                <p:cNvSpPr/>
                <p:nvPr/>
              </p:nvSpPr>
              <p:spPr>
                <a:xfrm>
                  <a:off x="5733950" y="5276748"/>
                  <a:ext cx="114500" cy="1145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glow rad="317500">
                    <a:schemeClr val="accent1">
                      <a:alpha val="40000"/>
                    </a:scheme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7500946" y="4019958"/>
                <a:ext cx="353584" cy="246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900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46" y="4019958"/>
                <a:ext cx="353584" cy="24691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753341" y="4066709"/>
                <a:ext cx="392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900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341" y="4066709"/>
                <a:ext cx="392415" cy="2769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6371412" y="3455885"/>
                <a:ext cx="3977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900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3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412" y="3455885"/>
                <a:ext cx="397737" cy="27699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6343455" y="3732091"/>
                <a:ext cx="392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900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4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55" y="3732091"/>
                <a:ext cx="392415" cy="27699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6772257" y="3295042"/>
                <a:ext cx="392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900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5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57" y="3295042"/>
                <a:ext cx="392415" cy="27699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/>
          <p:cNvSpPr txBox="1"/>
          <p:nvPr/>
        </p:nvSpPr>
        <p:spPr>
          <a:xfrm>
            <a:off x="7453922" y="5113727"/>
            <a:ext cx="1142109" cy="29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World Frame</a:t>
            </a:r>
            <a:endParaRPr lang="en-US" sz="1200" dirty="0"/>
          </a:p>
        </p:txBody>
      </p:sp>
      <p:cxnSp>
        <p:nvCxnSpPr>
          <p:cNvPr id="133" name="Straight Arrow Connector 132"/>
          <p:cNvCxnSpPr/>
          <p:nvPr/>
        </p:nvCxnSpPr>
        <p:spPr>
          <a:xfrm flipV="1">
            <a:off x="6540671" y="3369516"/>
            <a:ext cx="160908" cy="6456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 flipV="1">
            <a:off x="6516760" y="3196013"/>
            <a:ext cx="17478" cy="18260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 rot="20261557">
            <a:off x="6504191" y="3346462"/>
            <a:ext cx="58860" cy="59019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glow rad="317500">
              <a:schemeClr val="accent1">
                <a:alpha val="40000"/>
              </a:schemeClr>
            </a:glow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7223115" y="3443275"/>
            <a:ext cx="212277" cy="206976"/>
            <a:chOff x="4779761" y="3553990"/>
            <a:chExt cx="238785" cy="232195"/>
          </a:xfrm>
        </p:grpSpPr>
        <p:cxnSp>
          <p:nvCxnSpPr>
            <p:cNvPr id="147" name="Straight Arrow Connector 146"/>
            <p:cNvCxnSpPr/>
            <p:nvPr/>
          </p:nvCxnSpPr>
          <p:spPr>
            <a:xfrm flipH="1" flipV="1">
              <a:off x="4779761" y="3705005"/>
              <a:ext cx="188879" cy="58858"/>
            </a:xfrm>
            <a:prstGeom prst="straightConnector1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4960819" y="3553990"/>
              <a:ext cx="57727" cy="209874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4928334" y="3719975"/>
              <a:ext cx="66210" cy="66210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317500">
                <a:schemeClr val="accent1">
                  <a:alpha val="40000"/>
                </a:schemeClr>
              </a:glow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7" name="Straight Arrow Connector 136"/>
          <p:cNvCxnSpPr/>
          <p:nvPr/>
        </p:nvCxnSpPr>
        <p:spPr>
          <a:xfrm flipH="1">
            <a:off x="6059304" y="3937712"/>
            <a:ext cx="14334" cy="17576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>
            <a:off x="5954566" y="3944515"/>
            <a:ext cx="120595" cy="86127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 rot="15441988">
            <a:off x="6036174" y="3916648"/>
            <a:ext cx="59019" cy="588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glow rad="317500">
              <a:schemeClr val="accent1">
                <a:alpha val="40000"/>
              </a:schemeClr>
            </a:glow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Arrow Connector 139"/>
          <p:cNvCxnSpPr/>
          <p:nvPr/>
        </p:nvCxnSpPr>
        <p:spPr>
          <a:xfrm flipH="1" flipV="1">
            <a:off x="6201382" y="4604114"/>
            <a:ext cx="167911" cy="52465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6362340" y="4554487"/>
            <a:ext cx="178331" cy="102093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6333462" y="4617458"/>
            <a:ext cx="58860" cy="59019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glow rad="317500">
              <a:schemeClr val="accent1">
                <a:alpha val="40000"/>
              </a:schemeClr>
            </a:glow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6157788" y="3337468"/>
            <a:ext cx="264324" cy="132356"/>
            <a:chOff x="3581400" y="3435291"/>
            <a:chExt cx="297332" cy="148483"/>
          </a:xfrm>
        </p:grpSpPr>
        <p:cxnSp>
          <p:nvCxnSpPr>
            <p:cNvPr id="144" name="Straight Arrow Connector 143"/>
            <p:cNvCxnSpPr/>
            <p:nvPr/>
          </p:nvCxnSpPr>
          <p:spPr>
            <a:xfrm flipV="1">
              <a:off x="3708004" y="3448771"/>
              <a:ext cx="170728" cy="99958"/>
            </a:xfrm>
            <a:prstGeom prst="straightConnector1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 flipV="1">
              <a:off x="3581400" y="3435291"/>
              <a:ext cx="131870" cy="107656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/>
          </p:nvSpPr>
          <p:spPr>
            <a:xfrm rot="7940647">
              <a:off x="3687719" y="3517564"/>
              <a:ext cx="66210" cy="66210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317500">
                <a:schemeClr val="accent1">
                  <a:alpha val="40000"/>
                </a:schemeClr>
              </a:glow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4" name="Curved Connector 163"/>
          <p:cNvCxnSpPr>
            <a:stCxn id="149" idx="6"/>
            <a:endCxn id="149" idx="1"/>
          </p:cNvCxnSpPr>
          <p:nvPr/>
        </p:nvCxnSpPr>
        <p:spPr>
          <a:xfrm flipH="1" flipV="1">
            <a:off x="7363815" y="3599875"/>
            <a:ext cx="50240" cy="20867"/>
          </a:xfrm>
          <a:prstGeom prst="curvedConnector4">
            <a:avLst>
              <a:gd name="adj1" fmla="val -412359"/>
              <a:gd name="adj2" fmla="val 1351042"/>
            </a:avLst>
          </a:prstGeom>
          <a:ln>
            <a:solidFill>
              <a:schemeClr val="tx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Perception</a:t>
            </a:r>
            <a:endParaRPr lang="en-US" sz="2800" dirty="0"/>
          </a:p>
        </p:txBody>
      </p:sp>
      <p:sp>
        <p:nvSpPr>
          <p:cNvPr id="66" name="TextBox 65"/>
          <p:cNvSpPr txBox="1"/>
          <p:nvPr/>
        </p:nvSpPr>
        <p:spPr>
          <a:xfrm>
            <a:off x="3371426" y="1312545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Pose Representation</a:t>
            </a:r>
            <a:endParaRPr lang="en-US" u="sng" dirty="0"/>
          </a:p>
        </p:txBody>
      </p:sp>
      <p:grpSp>
        <p:nvGrpSpPr>
          <p:cNvPr id="67" name="Group 66"/>
          <p:cNvGrpSpPr/>
          <p:nvPr/>
        </p:nvGrpSpPr>
        <p:grpSpPr>
          <a:xfrm>
            <a:off x="1379420" y="3429276"/>
            <a:ext cx="1934009" cy="1640301"/>
            <a:chOff x="3660775" y="3355975"/>
            <a:chExt cx="2260600" cy="2016223"/>
          </a:xfrm>
        </p:grpSpPr>
        <p:cxnSp>
          <p:nvCxnSpPr>
            <p:cNvPr id="64" name="Straight Arrow Connector 63"/>
            <p:cNvCxnSpPr/>
            <p:nvPr/>
          </p:nvCxnSpPr>
          <p:spPr>
            <a:xfrm flipH="1" flipV="1">
              <a:off x="3962400" y="4800600"/>
              <a:ext cx="1712118" cy="492916"/>
            </a:xfrm>
            <a:prstGeom prst="straightConnector1">
              <a:avLst/>
            </a:prstGeom>
            <a:ln>
              <a:solidFill>
                <a:schemeClr val="tx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5110956" y="3660775"/>
              <a:ext cx="566737" cy="1635916"/>
            </a:xfrm>
            <a:prstGeom prst="straightConnector1">
              <a:avLst/>
            </a:prstGeom>
            <a:ln>
              <a:solidFill>
                <a:schemeClr val="tx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4179917" y="3355975"/>
              <a:ext cx="1497776" cy="1940716"/>
            </a:xfrm>
            <a:prstGeom prst="straightConnector1">
              <a:avLst/>
            </a:prstGeom>
            <a:ln>
              <a:solidFill>
                <a:schemeClr val="tx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3660775" y="3965576"/>
              <a:ext cx="2016918" cy="1331115"/>
            </a:xfrm>
            <a:prstGeom prst="straightConnector1">
              <a:avLst/>
            </a:prstGeom>
            <a:ln>
              <a:solidFill>
                <a:schemeClr val="tx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3813175" y="3432175"/>
              <a:ext cx="1864518" cy="1864516"/>
            </a:xfrm>
            <a:prstGeom prst="straightConnector1">
              <a:avLst/>
            </a:prstGeom>
            <a:ln>
              <a:solidFill>
                <a:schemeClr val="tx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5387975" y="4857750"/>
              <a:ext cx="533400" cy="514448"/>
              <a:chOff x="5486400" y="4876800"/>
              <a:chExt cx="533400" cy="514448"/>
            </a:xfrm>
          </p:grpSpPr>
          <p:cxnSp>
            <p:nvCxnSpPr>
              <p:cNvPr id="8" name="Straight Arrow Connector 7"/>
              <p:cNvCxnSpPr>
                <a:stCxn id="6" idx="0"/>
              </p:cNvCxnSpPr>
              <p:nvPr/>
            </p:nvCxnSpPr>
            <p:spPr>
              <a:xfrm flipV="1">
                <a:off x="5791200" y="4876800"/>
                <a:ext cx="1" cy="399948"/>
              </a:xfrm>
              <a:prstGeom prst="straightConnector1">
                <a:avLst/>
              </a:prstGeom>
              <a:ln w="2540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 flipV="1">
                <a:off x="5486400" y="5181598"/>
                <a:ext cx="304800" cy="15240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5791200" y="5105398"/>
                <a:ext cx="228600" cy="235744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5733950" y="5276748"/>
                <a:ext cx="114500" cy="11450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317500">
                  <a:schemeClr val="accent1">
                    <a:alpha val="40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729359" y="4034899"/>
                <a:ext cx="422006" cy="279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900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1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59" y="4034899"/>
                <a:ext cx="422006" cy="2794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242190" y="4804710"/>
                <a:ext cx="422008" cy="279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900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190" y="4804710"/>
                <a:ext cx="422008" cy="27948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512777" y="3696469"/>
                <a:ext cx="422008" cy="279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900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3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777" y="3696469"/>
                <a:ext cx="422008" cy="2794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525485" y="4109361"/>
                <a:ext cx="422008" cy="279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900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4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485" y="4109361"/>
                <a:ext cx="422008" cy="2794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083925" y="3677247"/>
                <a:ext cx="422008" cy="279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900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5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925" y="3677247"/>
                <a:ext cx="422008" cy="27948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2682615" y="5065981"/>
            <a:ext cx="1135262" cy="279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World Frame</a:t>
            </a:r>
            <a:endParaRPr lang="en-US" sz="1200" dirty="0"/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1774840" y="3421737"/>
            <a:ext cx="159944" cy="6086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1751073" y="3258179"/>
            <a:ext cx="17374" cy="172138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 rot="20261557">
            <a:off x="1738580" y="3400005"/>
            <a:ext cx="58507" cy="55636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glow rad="317500">
              <a:schemeClr val="accent1">
                <a:alpha val="40000"/>
              </a:schemeClr>
            </a:glow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2453192" y="3491270"/>
            <a:ext cx="211004" cy="195113"/>
            <a:chOff x="4779761" y="3553990"/>
            <a:chExt cx="238785" cy="232195"/>
          </a:xfrm>
        </p:grpSpPr>
        <p:cxnSp>
          <p:nvCxnSpPr>
            <p:cNvPr id="85" name="Straight Arrow Connector 84"/>
            <p:cNvCxnSpPr/>
            <p:nvPr/>
          </p:nvCxnSpPr>
          <p:spPr>
            <a:xfrm flipH="1" flipV="1">
              <a:off x="4779761" y="3705005"/>
              <a:ext cx="188879" cy="58858"/>
            </a:xfrm>
            <a:prstGeom prst="straightConnector1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960819" y="3553990"/>
              <a:ext cx="57727" cy="209874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928334" y="3719975"/>
              <a:ext cx="66210" cy="66210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317500">
                <a:schemeClr val="accent1">
                  <a:alpha val="40000"/>
                </a:schemeClr>
              </a:glow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Arrow Connector 96"/>
          <p:cNvCxnSpPr/>
          <p:nvPr/>
        </p:nvCxnSpPr>
        <p:spPr>
          <a:xfrm flipH="1">
            <a:off x="1296359" y="3957369"/>
            <a:ext cx="14248" cy="16569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1192246" y="3963782"/>
            <a:ext cx="119872" cy="8119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 rot="15441988">
            <a:off x="1274881" y="3936002"/>
            <a:ext cx="55636" cy="58507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glow rad="317500">
              <a:schemeClr val="accent1">
                <a:alpha val="40000"/>
              </a:schemeClr>
            </a:glow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/>
          <p:nvPr/>
        </p:nvCxnSpPr>
        <p:spPr>
          <a:xfrm flipH="1" flipV="1">
            <a:off x="1378743" y="4629144"/>
            <a:ext cx="166904" cy="49458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1538286" y="4571006"/>
            <a:ext cx="177262" cy="96242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1510032" y="4641723"/>
            <a:ext cx="58507" cy="55636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glow rad="317500">
              <a:schemeClr val="accent1">
                <a:alpha val="40000"/>
              </a:schemeClr>
            </a:glow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/>
          <p:cNvGrpSpPr/>
          <p:nvPr/>
        </p:nvGrpSpPr>
        <p:grpSpPr>
          <a:xfrm>
            <a:off x="1394258" y="3391527"/>
            <a:ext cx="262739" cy="124770"/>
            <a:chOff x="3581400" y="3435291"/>
            <a:chExt cx="297332" cy="148483"/>
          </a:xfrm>
        </p:grpSpPr>
        <p:cxnSp>
          <p:nvCxnSpPr>
            <p:cNvPr id="112" name="Straight Arrow Connector 111"/>
            <p:cNvCxnSpPr/>
            <p:nvPr/>
          </p:nvCxnSpPr>
          <p:spPr>
            <a:xfrm flipV="1">
              <a:off x="3708004" y="3448771"/>
              <a:ext cx="170728" cy="99958"/>
            </a:xfrm>
            <a:prstGeom prst="straightConnector1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3581400" y="3435291"/>
              <a:ext cx="131870" cy="107656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 rot="7940647">
              <a:off x="3687719" y="3517564"/>
              <a:ext cx="66210" cy="66210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317500">
                <a:schemeClr val="accent1">
                  <a:alpha val="40000"/>
                </a:schemeClr>
              </a:glow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/>
              <p:cNvSpPr txBox="1"/>
              <p:nvPr/>
            </p:nvSpPr>
            <p:spPr>
              <a:xfrm>
                <a:off x="3606934" y="1981199"/>
                <a:ext cx="2057331" cy="716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sPre>
                      <m:r>
                        <a:rPr lang="en-US" b="0" i="1" smtClean="0">
                          <a:latin typeface="Cambria Math"/>
                        </a:rPr>
                        <m:t> ∗ 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:r>
                  <a:rPr lang="en-US" sz="105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1,2...n</a:t>
                </a:r>
              </a:p>
              <a:p>
                <a:pPr algn="r"/>
                <a:r>
                  <a:rPr lang="en-US" sz="105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Number of Cylinders</a:t>
                </a: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2" name="Text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934" y="1981199"/>
                <a:ext cx="2057331" cy="716799"/>
              </a:xfrm>
              <a:prstGeom prst="rect">
                <a:avLst/>
              </a:prstGeom>
              <a:blipFill rotWithShape="1">
                <a:blip r:embed="rId13"/>
                <a:stretch>
                  <a:fillRect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7486393" y="3225863"/>
                <a:ext cx="852477" cy="249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900" b="0" i="1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200" b="0" i="1" smtClean="0">
                            <a:latin typeface="Cambria Math"/>
                          </a:rPr>
                          <m:t>1</m:t>
                        </m:r>
                      </m:sup>
                      <m:e>
                        <m:r>
                          <a:rPr lang="en-US" sz="1200" b="0" i="1" smtClean="0">
                            <a:latin typeface="Cambria Math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sz="900" dirty="0" smtClean="0"/>
                  <a:t> = Identity</a:t>
                </a:r>
                <a:endParaRPr lang="en-US" sz="900" dirty="0"/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393" y="3225863"/>
                <a:ext cx="852477" cy="249171"/>
              </a:xfrm>
              <a:prstGeom prst="rect">
                <a:avLst/>
              </a:prstGeom>
              <a:blipFill rotWithShape="1"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Elbow Connector 174"/>
          <p:cNvCxnSpPr>
            <a:stCxn id="165" idx="0"/>
            <a:endCxn id="162" idx="1"/>
          </p:cNvCxnSpPr>
          <p:nvPr/>
        </p:nvCxnSpPr>
        <p:spPr>
          <a:xfrm rot="5400000" flipH="1" flipV="1">
            <a:off x="2589410" y="1916176"/>
            <a:ext cx="594101" cy="144094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>
            <a:stCxn id="162" idx="3"/>
            <a:endCxn id="150" idx="0"/>
          </p:cNvCxnSpPr>
          <p:nvPr/>
        </p:nvCxnSpPr>
        <p:spPr>
          <a:xfrm>
            <a:off x="5664265" y="2339599"/>
            <a:ext cx="1269935" cy="55163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3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70" y="2799457"/>
            <a:ext cx="1438522" cy="913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723900"/>
            <a:ext cx="7315200" cy="5334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Perception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352800" y="1219200"/>
            <a:ext cx="292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prstClr val="white"/>
                </a:solidFill>
              </a:rPr>
              <a:t>Tube Model Approximation</a:t>
            </a:r>
            <a:endParaRPr lang="en-US" u="sng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5143" y="2889349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Point Cloud </a:t>
            </a: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Processing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22970" y="2480689"/>
            <a:ext cx="1805767" cy="152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Arrow Connector 14"/>
          <p:cNvCxnSpPr>
            <a:stCxn id="6" idx="3"/>
            <a:endCxn id="12" idx="1"/>
          </p:cNvCxnSpPr>
          <p:nvPr/>
        </p:nvCxnSpPr>
        <p:spPr>
          <a:xfrm flipV="1">
            <a:off x="2299292" y="3242689"/>
            <a:ext cx="923678" cy="137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3"/>
            <a:endCxn id="14" idx="1"/>
          </p:cNvCxnSpPr>
          <p:nvPr/>
        </p:nvCxnSpPr>
        <p:spPr>
          <a:xfrm flipV="1">
            <a:off x="5028737" y="3238501"/>
            <a:ext cx="838663" cy="4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7261" y="2328214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Segmented </a:t>
            </a:r>
          </a:p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Point Cloud Cluster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077" name="Rectangle 2076"/>
          <p:cNvSpPr/>
          <p:nvPr/>
        </p:nvSpPr>
        <p:spPr>
          <a:xfrm>
            <a:off x="9086850" y="1295400"/>
            <a:ext cx="57150" cy="43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867400" y="1981200"/>
            <a:ext cx="2667000" cy="2514601"/>
            <a:chOff x="5867400" y="3048000"/>
            <a:chExt cx="2667000" cy="2514601"/>
          </a:xfrm>
        </p:grpSpPr>
        <p:sp>
          <p:nvSpPr>
            <p:cNvPr id="19" name="TextBox 18"/>
            <p:cNvSpPr txBox="1"/>
            <p:nvPr/>
          </p:nvSpPr>
          <p:spPr>
            <a:xfrm>
              <a:off x="6641252" y="3740811"/>
              <a:ext cx="11737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Approximated </a:t>
              </a:r>
            </a:p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Tube Model</a:t>
              </a:r>
              <a:endParaRPr 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991440" y="3184281"/>
              <a:ext cx="2477541" cy="1804690"/>
              <a:chOff x="2483309" y="2934681"/>
              <a:chExt cx="3942917" cy="2864368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483309" y="2934681"/>
                <a:ext cx="3942917" cy="2755663"/>
                <a:chOff x="2543915" y="2792505"/>
                <a:chExt cx="4072550" cy="2846262"/>
              </a:xfrm>
            </p:grpSpPr>
            <p:pic>
              <p:nvPicPr>
                <p:cNvPr id="48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637" t="10394" r="17556" b="16112"/>
                <a:stretch/>
              </p:blipFill>
              <p:spPr bwMode="auto">
                <a:xfrm>
                  <a:off x="2543915" y="2792505"/>
                  <a:ext cx="4072550" cy="284626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9" name="Group 48"/>
                <p:cNvGrpSpPr/>
                <p:nvPr/>
              </p:nvGrpSpPr>
              <p:grpSpPr>
                <a:xfrm>
                  <a:off x="3660776" y="3355977"/>
                  <a:ext cx="2260599" cy="2016221"/>
                  <a:chOff x="3660776" y="3355977"/>
                  <a:chExt cx="2260599" cy="2016221"/>
                </a:xfrm>
              </p:grpSpPr>
              <p:cxnSp>
                <p:nvCxnSpPr>
                  <p:cNvPr id="50" name="Straight Arrow Connector 49"/>
                  <p:cNvCxnSpPr>
                    <a:stCxn id="47" idx="3"/>
                  </p:cNvCxnSpPr>
                  <p:nvPr/>
                </p:nvCxnSpPr>
                <p:spPr>
                  <a:xfrm flipH="1">
                    <a:off x="3962400" y="3661989"/>
                    <a:ext cx="1116941" cy="113861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8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/>
                  <p:cNvCxnSpPr/>
                  <p:nvPr/>
                </p:nvCxnSpPr>
                <p:spPr>
                  <a:xfrm flipH="1" flipV="1">
                    <a:off x="5110956" y="3660775"/>
                    <a:ext cx="566737" cy="16359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8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/>
                  <p:cNvCxnSpPr>
                    <a:stCxn id="47" idx="2"/>
                  </p:cNvCxnSpPr>
                  <p:nvPr/>
                </p:nvCxnSpPr>
                <p:spPr>
                  <a:xfrm flipH="1" flipV="1">
                    <a:off x="4179917" y="3355977"/>
                    <a:ext cx="889410" cy="281833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8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/>
                  <p:cNvCxnSpPr>
                    <a:stCxn id="47" idx="3"/>
                  </p:cNvCxnSpPr>
                  <p:nvPr/>
                </p:nvCxnSpPr>
                <p:spPr>
                  <a:xfrm flipH="1">
                    <a:off x="3660776" y="3661989"/>
                    <a:ext cx="1418565" cy="303588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8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>
                    <a:stCxn id="47" idx="2"/>
                  </p:cNvCxnSpPr>
                  <p:nvPr/>
                </p:nvCxnSpPr>
                <p:spPr>
                  <a:xfrm flipH="1" flipV="1">
                    <a:off x="3813176" y="3432178"/>
                    <a:ext cx="1256150" cy="20563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8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5387975" y="4857750"/>
                    <a:ext cx="533400" cy="514448"/>
                    <a:chOff x="5486400" y="4876800"/>
                    <a:chExt cx="533400" cy="514448"/>
                  </a:xfrm>
                </p:grpSpPr>
                <p:cxnSp>
                  <p:nvCxnSpPr>
                    <p:cNvPr id="56" name="Straight Arrow Connector 55"/>
                    <p:cNvCxnSpPr>
                      <a:stCxn id="59" idx="0"/>
                    </p:cNvCxnSpPr>
                    <p:nvPr/>
                  </p:nvCxnSpPr>
                  <p:spPr>
                    <a:xfrm flipV="1">
                      <a:off x="5791200" y="4876800"/>
                      <a:ext cx="1" cy="399948"/>
                    </a:xfrm>
                    <a:prstGeom prst="straightConnector1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/>
                    <p:cNvCxnSpPr/>
                    <p:nvPr/>
                  </p:nvCxnSpPr>
                  <p:spPr>
                    <a:xfrm flipH="1" flipV="1">
                      <a:off x="5486400" y="5181598"/>
                      <a:ext cx="304800" cy="152400"/>
                    </a:xfrm>
                    <a:prstGeom prst="straightConnector1">
                      <a:avLst/>
                    </a:prstGeom>
                    <a:ln w="25400">
                      <a:solidFill>
                        <a:srgbClr val="00B05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 flipV="1">
                      <a:off x="5791200" y="5105398"/>
                      <a:ext cx="228600" cy="235744"/>
                    </a:xfrm>
                    <a:prstGeom prst="straightConnector1">
                      <a:avLst/>
                    </a:prstGeom>
                    <a:ln w="25400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5733950" y="5276748"/>
                      <a:ext cx="114500" cy="1145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glow rad="317500">
                        <a:schemeClr val="accent1">
                          <a:alpha val="40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5092287" y="4200940"/>
                    <a:ext cx="3977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900" b="0" i="1" smtClean="0">
                                  <a:latin typeface="Cambria Math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2287" y="4200940"/>
                    <a:ext cx="397738" cy="276999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r="-26829" b="-379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251324" y="4253388"/>
                    <a:ext cx="441418" cy="3107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9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1324" y="4253388"/>
                    <a:ext cx="441418" cy="31075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r="-1304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3821701" y="3568136"/>
                    <a:ext cx="447405" cy="3107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9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1701" y="3568136"/>
                    <a:ext cx="447405" cy="31075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r="-1087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3790253" y="3877997"/>
                    <a:ext cx="441418" cy="3107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9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0253" y="3877997"/>
                    <a:ext cx="441418" cy="31075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r="-1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4272602" y="3387695"/>
                    <a:ext cx="441418" cy="3107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9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5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2602" y="3387695"/>
                    <a:ext cx="441418" cy="310751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r="-1304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TextBox 29"/>
              <p:cNvSpPr txBox="1"/>
              <p:nvPr/>
            </p:nvSpPr>
            <p:spPr>
              <a:xfrm>
                <a:off x="4951195" y="5355738"/>
                <a:ext cx="1355157" cy="443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 smtClean="0"/>
                  <a:t>World Frame</a:t>
                </a:r>
                <a:endParaRPr lang="en-US" sz="900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4012096" y="3471243"/>
                <a:ext cx="181002" cy="7243"/>
              </a:xfrm>
              <a:prstGeom prst="straightConnector1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 flipV="1">
                <a:off x="3985199" y="3276600"/>
                <a:ext cx="19661" cy="204854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 rot="20261557">
                <a:off x="3971061" y="3445380"/>
                <a:ext cx="66210" cy="6621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317500">
                  <a:schemeClr val="accent1">
                    <a:alpha val="40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4779761" y="3553990"/>
                <a:ext cx="238785" cy="232195"/>
                <a:chOff x="4779761" y="3553990"/>
                <a:chExt cx="238785" cy="232195"/>
              </a:xfrm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 flipH="1" flipV="1">
                  <a:off x="4779761" y="3705005"/>
                  <a:ext cx="188879" cy="58858"/>
                </a:xfrm>
                <a:prstGeom prst="straightConnector1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4960819" y="3553990"/>
                  <a:ext cx="57727" cy="209874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/>
                <p:cNvSpPr/>
                <p:nvPr/>
              </p:nvSpPr>
              <p:spPr>
                <a:xfrm>
                  <a:off x="4928334" y="3719975"/>
                  <a:ext cx="66210" cy="6621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glow rad="317500">
                    <a:schemeClr val="accent1">
                      <a:alpha val="40000"/>
                    </a:scheme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5" name="Straight Arrow Connector 34"/>
              <p:cNvCxnSpPr/>
              <p:nvPr/>
            </p:nvCxnSpPr>
            <p:spPr>
              <a:xfrm flipH="1">
                <a:off x="3470618" y="4108673"/>
                <a:ext cx="16124" cy="197180"/>
              </a:xfrm>
              <a:prstGeom prst="straightConnector1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3352800" y="4116305"/>
                <a:ext cx="135654" cy="96621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 rot="15441988">
                <a:off x="3444689" y="4084953"/>
                <a:ext cx="66210" cy="6621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317500">
                  <a:schemeClr val="accent1">
                    <a:alpha val="40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3630438" y="4856274"/>
                <a:ext cx="188879" cy="58858"/>
              </a:xfrm>
              <a:prstGeom prst="straightConnector1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3811496" y="4800600"/>
                <a:ext cx="200600" cy="114533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3779011" y="4871244"/>
                <a:ext cx="66210" cy="6621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317500">
                  <a:schemeClr val="accent1">
                    <a:alpha val="40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581400" y="3435291"/>
                <a:ext cx="297332" cy="148483"/>
                <a:chOff x="3581400" y="3435291"/>
                <a:chExt cx="297332" cy="148483"/>
              </a:xfrm>
            </p:grpSpPr>
            <p:cxnSp>
              <p:nvCxnSpPr>
                <p:cNvPr id="42" name="Straight Arrow Connector 41"/>
                <p:cNvCxnSpPr/>
                <p:nvPr/>
              </p:nvCxnSpPr>
              <p:spPr>
                <a:xfrm flipV="1">
                  <a:off x="3708004" y="3448771"/>
                  <a:ext cx="170728" cy="99958"/>
                </a:xfrm>
                <a:prstGeom prst="straightConnector1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 flipH="1" flipV="1">
                  <a:off x="3581400" y="3435291"/>
                  <a:ext cx="131870" cy="107656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/>
                <p:cNvSpPr/>
                <p:nvPr/>
              </p:nvSpPr>
              <p:spPr>
                <a:xfrm rot="7940647">
                  <a:off x="3687719" y="3517564"/>
                  <a:ext cx="66210" cy="6621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glow rad="317500">
                    <a:schemeClr val="accent1">
                      <a:alpha val="40000"/>
                    </a:scheme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6388237" y="5178623"/>
              <a:ext cx="1765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Work Point Clusters</a:t>
              </a:r>
              <a:endParaRPr lang="en-US" sz="1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67400" y="3048000"/>
              <a:ext cx="2667000" cy="25146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79702" y="494180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63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723900"/>
            <a:ext cx="7315200" cy="5334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Grasp Analysis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352800" y="121920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prstClr val="white"/>
                </a:solidFill>
              </a:rPr>
              <a:t>Grasp Locations</a:t>
            </a:r>
            <a:endParaRPr lang="en-US" u="sng" dirty="0">
              <a:solidFill>
                <a:prstClr val="white"/>
              </a:solidFill>
            </a:endParaRPr>
          </a:p>
        </p:txBody>
      </p:sp>
      <p:grpSp>
        <p:nvGrpSpPr>
          <p:cNvPr id="2050" name="Group 2049"/>
          <p:cNvGrpSpPr/>
          <p:nvPr/>
        </p:nvGrpSpPr>
        <p:grpSpPr>
          <a:xfrm>
            <a:off x="4038600" y="2254911"/>
            <a:ext cx="1828800" cy="1098378"/>
            <a:chOff x="3752112" y="2664554"/>
            <a:chExt cx="1672254" cy="1258791"/>
          </a:xfrm>
        </p:grpSpPr>
        <p:sp>
          <p:nvSpPr>
            <p:cNvPr id="13" name="TextBox 12"/>
            <p:cNvSpPr txBox="1"/>
            <p:nvPr/>
          </p:nvSpPr>
          <p:spPr>
            <a:xfrm>
              <a:off x="3752112" y="3097600"/>
              <a:ext cx="1672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prstClr val="white"/>
                  </a:solidFill>
                </a:rPr>
                <a:t>GraspAnalysis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42477" y="2664554"/>
              <a:ext cx="1491524" cy="125879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Straight Arrow Connector 14"/>
          <p:cNvCxnSpPr>
            <a:stCxn id="102" idx="3"/>
            <a:endCxn id="12" idx="1"/>
          </p:cNvCxnSpPr>
          <p:nvPr/>
        </p:nvCxnSpPr>
        <p:spPr>
          <a:xfrm>
            <a:off x="2819400" y="2800533"/>
            <a:ext cx="1318024" cy="35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ctangle 2076"/>
          <p:cNvSpPr/>
          <p:nvPr/>
        </p:nvSpPr>
        <p:spPr>
          <a:xfrm>
            <a:off x="9086850" y="1295400"/>
            <a:ext cx="57150" cy="43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132528" y="2239671"/>
            <a:ext cx="1173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Approximated </a:t>
            </a:r>
          </a:p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Tube Model</a:t>
            </a:r>
            <a:endParaRPr lang="en-US" sz="1200" dirty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4876" y="1676400"/>
            <a:ext cx="2384524" cy="2248266"/>
            <a:chOff x="358676" y="1905000"/>
            <a:chExt cx="2667000" cy="2514601"/>
          </a:xfrm>
        </p:grpSpPr>
        <p:grpSp>
          <p:nvGrpSpPr>
            <p:cNvPr id="100" name="Group 99"/>
            <p:cNvGrpSpPr/>
            <p:nvPr/>
          </p:nvGrpSpPr>
          <p:grpSpPr>
            <a:xfrm>
              <a:off x="457200" y="2004060"/>
              <a:ext cx="2477541" cy="1804690"/>
              <a:chOff x="2483309" y="2934681"/>
              <a:chExt cx="3942917" cy="2864368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483309" y="2934681"/>
                <a:ext cx="3942917" cy="2755663"/>
                <a:chOff x="2543915" y="2792505"/>
                <a:chExt cx="4072550" cy="2846262"/>
              </a:xfrm>
            </p:grpSpPr>
            <p:pic>
              <p:nvPicPr>
                <p:cNvPr id="128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637" t="10394" r="17556" b="16112"/>
                <a:stretch/>
              </p:blipFill>
              <p:spPr bwMode="auto">
                <a:xfrm>
                  <a:off x="2543915" y="2792505"/>
                  <a:ext cx="4072550" cy="284626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9" name="Group 128"/>
                <p:cNvGrpSpPr/>
                <p:nvPr/>
              </p:nvGrpSpPr>
              <p:grpSpPr>
                <a:xfrm>
                  <a:off x="3660776" y="3355977"/>
                  <a:ext cx="2260599" cy="2016221"/>
                  <a:chOff x="3660776" y="3355977"/>
                  <a:chExt cx="2260599" cy="2016221"/>
                </a:xfrm>
              </p:grpSpPr>
              <p:cxnSp>
                <p:nvCxnSpPr>
                  <p:cNvPr id="130" name="Straight Arrow Connector 129"/>
                  <p:cNvCxnSpPr>
                    <a:stCxn id="127" idx="3"/>
                  </p:cNvCxnSpPr>
                  <p:nvPr/>
                </p:nvCxnSpPr>
                <p:spPr>
                  <a:xfrm flipH="1">
                    <a:off x="3962400" y="3661989"/>
                    <a:ext cx="1116941" cy="113861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8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/>
                  <p:cNvCxnSpPr/>
                  <p:nvPr/>
                </p:nvCxnSpPr>
                <p:spPr>
                  <a:xfrm flipH="1" flipV="1">
                    <a:off x="5110956" y="3660775"/>
                    <a:ext cx="566737" cy="16359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8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Arrow Connector 131"/>
                  <p:cNvCxnSpPr>
                    <a:stCxn id="127" idx="2"/>
                  </p:cNvCxnSpPr>
                  <p:nvPr/>
                </p:nvCxnSpPr>
                <p:spPr>
                  <a:xfrm flipH="1" flipV="1">
                    <a:off x="4179917" y="3355977"/>
                    <a:ext cx="889410" cy="281833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8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/>
                  <p:cNvCxnSpPr>
                    <a:stCxn id="127" idx="3"/>
                  </p:cNvCxnSpPr>
                  <p:nvPr/>
                </p:nvCxnSpPr>
                <p:spPr>
                  <a:xfrm flipH="1">
                    <a:off x="3660776" y="3661989"/>
                    <a:ext cx="1418565" cy="303588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8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Arrow Connector 133"/>
                  <p:cNvCxnSpPr>
                    <a:stCxn id="127" idx="2"/>
                  </p:cNvCxnSpPr>
                  <p:nvPr/>
                </p:nvCxnSpPr>
                <p:spPr>
                  <a:xfrm flipH="1" flipV="1">
                    <a:off x="3813176" y="3432178"/>
                    <a:ext cx="1256150" cy="20563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8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5" name="Group 134"/>
                  <p:cNvGrpSpPr/>
                  <p:nvPr/>
                </p:nvGrpSpPr>
                <p:grpSpPr>
                  <a:xfrm>
                    <a:off x="5387975" y="4857750"/>
                    <a:ext cx="533400" cy="514448"/>
                    <a:chOff x="5486400" y="4876800"/>
                    <a:chExt cx="533400" cy="514448"/>
                  </a:xfrm>
                </p:grpSpPr>
                <p:cxnSp>
                  <p:nvCxnSpPr>
                    <p:cNvPr id="136" name="Straight Arrow Connector 135"/>
                    <p:cNvCxnSpPr>
                      <a:stCxn id="139" idx="0"/>
                    </p:cNvCxnSpPr>
                    <p:nvPr/>
                  </p:nvCxnSpPr>
                  <p:spPr>
                    <a:xfrm flipV="1">
                      <a:off x="5791200" y="4876800"/>
                      <a:ext cx="1" cy="399948"/>
                    </a:xfrm>
                    <a:prstGeom prst="straightConnector1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 flipH="1" flipV="1">
                      <a:off x="5486400" y="5181598"/>
                      <a:ext cx="304800" cy="152400"/>
                    </a:xfrm>
                    <a:prstGeom prst="straightConnector1">
                      <a:avLst/>
                    </a:prstGeom>
                    <a:ln w="25400">
                      <a:solidFill>
                        <a:srgbClr val="00B05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Arrow Connector 137"/>
                    <p:cNvCxnSpPr/>
                    <p:nvPr/>
                  </p:nvCxnSpPr>
                  <p:spPr>
                    <a:xfrm flipV="1">
                      <a:off x="5791200" y="5105398"/>
                      <a:ext cx="228600" cy="235744"/>
                    </a:xfrm>
                    <a:prstGeom prst="straightConnector1">
                      <a:avLst/>
                    </a:prstGeom>
                    <a:ln w="25400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Oval 138"/>
                    <p:cNvSpPr/>
                    <p:nvPr/>
                  </p:nvSpPr>
                  <p:spPr>
                    <a:xfrm>
                      <a:off x="5733950" y="5276748"/>
                      <a:ext cx="114500" cy="1145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glow rad="317500">
                        <a:schemeClr val="accent1">
                          <a:alpha val="40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5092287" y="4200940"/>
                    <a:ext cx="3977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900" b="0" i="1" smtClean="0">
                                  <a:latin typeface="Cambria Math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2287" y="4200940"/>
                    <a:ext cx="397738" cy="276999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26829" b="-4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4251324" y="4253388"/>
                    <a:ext cx="441418" cy="3107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9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1324" y="4253388"/>
                    <a:ext cx="441418" cy="31075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r="-1304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3821701" y="3568136"/>
                    <a:ext cx="447405" cy="3107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9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07" name="Text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1701" y="3568136"/>
                    <a:ext cx="447405" cy="31075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r="-1087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3790253" y="3877997"/>
                    <a:ext cx="441418" cy="3107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9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0253" y="3877997"/>
                    <a:ext cx="441418" cy="31075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r="-1333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4272602" y="3387695"/>
                    <a:ext cx="441418" cy="3107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9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5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2602" y="3387695"/>
                    <a:ext cx="441418" cy="31075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r="-1304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0" name="TextBox 109"/>
              <p:cNvSpPr txBox="1"/>
              <p:nvPr/>
            </p:nvSpPr>
            <p:spPr>
              <a:xfrm>
                <a:off x="4951195" y="5355738"/>
                <a:ext cx="1355157" cy="443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 smtClean="0"/>
                  <a:t>World Frame</a:t>
                </a:r>
                <a:endParaRPr lang="en-US" sz="900" dirty="0"/>
              </a:p>
            </p:txBody>
          </p:sp>
          <p:cxnSp>
            <p:nvCxnSpPr>
              <p:cNvPr id="111" name="Straight Arrow Connector 110"/>
              <p:cNvCxnSpPr/>
              <p:nvPr/>
            </p:nvCxnSpPr>
            <p:spPr>
              <a:xfrm flipV="1">
                <a:off x="4012096" y="3471243"/>
                <a:ext cx="181002" cy="7243"/>
              </a:xfrm>
              <a:prstGeom prst="straightConnector1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 flipH="1" flipV="1">
                <a:off x="3985199" y="3276600"/>
                <a:ext cx="19661" cy="204854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 rot="20261557">
                <a:off x="3971061" y="3445380"/>
                <a:ext cx="66210" cy="6621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317500">
                  <a:schemeClr val="accent1">
                    <a:alpha val="40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4" name="Group 113"/>
              <p:cNvGrpSpPr/>
              <p:nvPr/>
            </p:nvGrpSpPr>
            <p:grpSpPr>
              <a:xfrm>
                <a:off x="4779761" y="3553990"/>
                <a:ext cx="238785" cy="232195"/>
                <a:chOff x="4779761" y="3553990"/>
                <a:chExt cx="238785" cy="232195"/>
              </a:xfrm>
            </p:grpSpPr>
            <p:cxnSp>
              <p:nvCxnSpPr>
                <p:cNvPr id="125" name="Straight Arrow Connector 124"/>
                <p:cNvCxnSpPr/>
                <p:nvPr/>
              </p:nvCxnSpPr>
              <p:spPr>
                <a:xfrm flipH="1" flipV="1">
                  <a:off x="4779761" y="3705005"/>
                  <a:ext cx="188879" cy="58858"/>
                </a:xfrm>
                <a:prstGeom prst="straightConnector1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/>
                <p:cNvCxnSpPr/>
                <p:nvPr/>
              </p:nvCxnSpPr>
              <p:spPr>
                <a:xfrm flipV="1">
                  <a:off x="4960819" y="3553990"/>
                  <a:ext cx="57727" cy="209874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Oval 126"/>
                <p:cNvSpPr/>
                <p:nvPr/>
              </p:nvSpPr>
              <p:spPr>
                <a:xfrm>
                  <a:off x="4928334" y="3719975"/>
                  <a:ext cx="66210" cy="6621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glow rad="317500">
                    <a:schemeClr val="accent1">
                      <a:alpha val="40000"/>
                    </a:scheme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5" name="Straight Arrow Connector 114"/>
              <p:cNvCxnSpPr/>
              <p:nvPr/>
            </p:nvCxnSpPr>
            <p:spPr>
              <a:xfrm flipH="1">
                <a:off x="3470618" y="4108673"/>
                <a:ext cx="16124" cy="197180"/>
              </a:xfrm>
              <a:prstGeom prst="straightConnector1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 flipH="1">
                <a:off x="3352800" y="4116305"/>
                <a:ext cx="135654" cy="96621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 rot="15441988">
                <a:off x="3444689" y="4084953"/>
                <a:ext cx="66210" cy="6621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317500">
                  <a:schemeClr val="accent1">
                    <a:alpha val="40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Arrow Connector 117"/>
              <p:cNvCxnSpPr/>
              <p:nvPr/>
            </p:nvCxnSpPr>
            <p:spPr>
              <a:xfrm flipH="1" flipV="1">
                <a:off x="3630438" y="4856274"/>
                <a:ext cx="188879" cy="58858"/>
              </a:xfrm>
              <a:prstGeom prst="straightConnector1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 flipV="1">
                <a:off x="3811496" y="4800600"/>
                <a:ext cx="200600" cy="114533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119"/>
              <p:cNvSpPr/>
              <p:nvPr/>
            </p:nvSpPr>
            <p:spPr>
              <a:xfrm>
                <a:off x="3779011" y="4871244"/>
                <a:ext cx="66210" cy="6621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317500">
                  <a:schemeClr val="accent1">
                    <a:alpha val="40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581400" y="3435291"/>
                <a:ext cx="297332" cy="148483"/>
                <a:chOff x="3581400" y="3435291"/>
                <a:chExt cx="297332" cy="148483"/>
              </a:xfrm>
            </p:grpSpPr>
            <p:cxnSp>
              <p:nvCxnSpPr>
                <p:cNvPr id="122" name="Straight Arrow Connector 121"/>
                <p:cNvCxnSpPr/>
                <p:nvPr/>
              </p:nvCxnSpPr>
              <p:spPr>
                <a:xfrm flipV="1">
                  <a:off x="3708004" y="3448771"/>
                  <a:ext cx="170728" cy="99958"/>
                </a:xfrm>
                <a:prstGeom prst="straightConnector1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 flipV="1">
                  <a:off x="3581400" y="3435291"/>
                  <a:ext cx="131870" cy="107656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Oval 123"/>
                <p:cNvSpPr/>
                <p:nvPr/>
              </p:nvSpPr>
              <p:spPr>
                <a:xfrm rot="7940647">
                  <a:off x="3687719" y="3517564"/>
                  <a:ext cx="66210" cy="6621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glow rad="317500">
                    <a:schemeClr val="accent1">
                      <a:alpha val="40000"/>
                    </a:scheme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1" name="TextBox 100"/>
            <p:cNvSpPr txBox="1"/>
            <p:nvPr/>
          </p:nvSpPr>
          <p:spPr>
            <a:xfrm>
              <a:off x="879513" y="4035623"/>
              <a:ext cx="167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Work Point Cluster</a:t>
              </a:r>
              <a:endParaRPr lang="en-US" sz="14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58676" y="1905000"/>
              <a:ext cx="2667000" cy="251460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70978" y="374142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sp>
        <p:nvSpPr>
          <p:cNvPr id="140" name="Left Brace 139"/>
          <p:cNvSpPr/>
          <p:nvPr/>
        </p:nvSpPr>
        <p:spPr>
          <a:xfrm rot="5400000">
            <a:off x="4805239" y="1443162"/>
            <a:ext cx="447923" cy="5334000"/>
          </a:xfrm>
          <a:prstGeom prst="leftBrace">
            <a:avLst>
              <a:gd name="adj1" fmla="val 63621"/>
              <a:gd name="adj2" fmla="val 50000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6705600" y="2058096"/>
            <a:ext cx="1905000" cy="149187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Grasp Pair </a:t>
            </a:r>
            <a:r>
              <a:rPr lang="en-US" sz="1200" dirty="0" smtClean="0"/>
              <a:t>(</a:t>
            </a:r>
            <a:r>
              <a:rPr lang="en-US" sz="1200" dirty="0"/>
              <a:t>Left &amp; </a:t>
            </a:r>
            <a:r>
              <a:rPr lang="en-US" sz="1200" dirty="0" smtClean="0"/>
              <a:t>Right)</a:t>
            </a:r>
            <a:endParaRPr lang="en-US" sz="1600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Joint Trajectory of both arms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24" name="Straight Arrow Connector 23"/>
          <p:cNvCxnSpPr>
            <a:stCxn id="12" idx="3"/>
            <a:endCxn id="141" idx="1"/>
          </p:cNvCxnSpPr>
          <p:nvPr/>
        </p:nvCxnSpPr>
        <p:spPr>
          <a:xfrm flipV="1">
            <a:off x="5768575" y="2804031"/>
            <a:ext cx="937025" cy="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98493" y="4495800"/>
            <a:ext cx="5216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Grasp </a:t>
            </a:r>
            <a:r>
              <a:rPr lang="en-US" dirty="0"/>
              <a:t>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 </a:t>
            </a:r>
            <a:r>
              <a:rPr lang="en-US" dirty="0"/>
              <a:t>P</a:t>
            </a:r>
            <a:r>
              <a:rPr lang="en-US" dirty="0" smtClean="0"/>
              <a:t>oint Normal cluster to </a:t>
            </a:r>
            <a:r>
              <a:rPr lang="en-US" dirty="0"/>
              <a:t>Work </a:t>
            </a:r>
            <a:r>
              <a:rPr lang="en-US" dirty="0" smtClean="0"/>
              <a:t>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Ik</a:t>
            </a:r>
            <a:r>
              <a:rPr lang="en-US" dirty="0" smtClean="0"/>
              <a:t> Solution &amp; Collision Checking for Trajectory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Selected Grasp Pair based on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134468" y="1676400"/>
            <a:ext cx="3780932" cy="2431887"/>
            <a:chOff x="4834797" y="2057400"/>
            <a:chExt cx="3780932" cy="2431887"/>
          </a:xfrm>
        </p:grpSpPr>
        <p:pic>
          <p:nvPicPr>
            <p:cNvPr id="2050" name="Picture 2" descr="http://upload.wikimedia.org/wikipedia/commons/thumb/b/b8/Pratt_%26_Whitney_J58.jpg/1024px-Pratt_%26_Whitney_J58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734" y="2057400"/>
              <a:ext cx="3083581" cy="217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834797" y="4228555"/>
              <a:ext cx="3780932" cy="26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chemeClr val="accent6">
                      <a:lumMod val="75000"/>
                    </a:schemeClr>
                  </a:solidFill>
                </a:rPr>
                <a:t>Source</a:t>
              </a:r>
              <a:r>
                <a:rPr lang="en-US" sz="5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800" dirty="0" smtClean="0">
                  <a:solidFill>
                    <a:schemeClr val="accent6">
                      <a:lumMod val="75000"/>
                    </a:schemeClr>
                  </a:solidFill>
                </a:rPr>
                <a:t>: 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</a:rPr>
                <a:t>http://en.wikipedia.org/wiki/Pratt_&amp;_Whitney_J58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48734" y="4108287"/>
            <a:ext cx="4276266" cy="2741103"/>
            <a:chOff x="1524000" y="3257278"/>
            <a:chExt cx="3780932" cy="2423592"/>
          </a:xfrm>
        </p:grpSpPr>
        <p:pic>
          <p:nvPicPr>
            <p:cNvPr id="3" name="Picture 2" descr="http://www.industrysaw.com/images/396_gritgxc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257278"/>
              <a:ext cx="2054225" cy="2209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524000" y="5465426"/>
              <a:ext cx="37809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</a:rPr>
                <a:t>http://www.industrysaw.com/gritbyfein/centerlessgrinding.html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7199" y="2952373"/>
            <a:ext cx="4294765" cy="253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Wide application area of tubular parts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Kitchen Appliances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Aviation Products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Industrial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Limited Existing Automation Technics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Greater Improvement Room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9285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Grasp Analysis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371426" y="131254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Grasps</a:t>
            </a:r>
            <a:endParaRPr lang="en-US" u="sng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7" t="8910" r="25149" b="12386"/>
          <a:stretch/>
        </p:blipFill>
        <p:spPr bwMode="auto">
          <a:xfrm>
            <a:off x="457200" y="2608141"/>
            <a:ext cx="2743200" cy="247377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81935" y="2027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Grasp generation</a:t>
            </a:r>
            <a:endParaRPr lang="en-US" sz="1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5181600" y="2667000"/>
            <a:ext cx="4644821" cy="2358324"/>
            <a:chOff x="4827423" y="3876507"/>
            <a:chExt cx="4644821" cy="235832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423" y="3876507"/>
              <a:ext cx="4644821" cy="2358324"/>
            </a:xfrm>
            <a:prstGeom prst="rect">
              <a:avLst/>
            </a:prstGeom>
            <a:ln w="19050">
              <a:noFill/>
            </a:ln>
          </p:spPr>
        </p:pic>
        <p:cxnSp>
          <p:nvCxnSpPr>
            <p:cNvPr id="14" name="Straight Arrow Connector 13"/>
            <p:cNvCxnSpPr/>
            <p:nvPr/>
          </p:nvCxnSpPr>
          <p:spPr>
            <a:xfrm flipH="1" flipV="1">
              <a:off x="6338624" y="4620740"/>
              <a:ext cx="187587" cy="1161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526210" y="4415288"/>
              <a:ext cx="0" cy="321577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526405" y="4736865"/>
              <a:ext cx="271871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5321201" y="6019800"/>
            <a:ext cx="3810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Image Sources :</a:t>
            </a:r>
            <a:endParaRPr lang="en-US" sz="700" dirty="0" smtClean="0">
              <a:solidFill>
                <a:schemeClr val="bg2">
                  <a:lumMod val="50000"/>
                  <a:lumOff val="50000"/>
                </a:schemeClr>
              </a:solidFill>
              <a:hlinkClick r:id="rId4"/>
            </a:endParaRPr>
          </a:p>
          <a:p>
            <a:pPr algn="r"/>
            <a:r>
              <a:rPr lang="en-US" sz="7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http://en.wikipedia.org/wiki/Grinding_machine</a:t>
            </a:r>
          </a:p>
          <a:p>
            <a:pPr algn="r"/>
            <a:r>
              <a:rPr lang="en-US" sz="7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http</a:t>
            </a:r>
            <a:r>
              <a:rPr lang="en-US" sz="7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://www.smithy.com/machining-handbook/chapter-8/page/3</a:t>
            </a:r>
          </a:p>
        </p:txBody>
      </p:sp>
      <p:pic>
        <p:nvPicPr>
          <p:cNvPr id="1033" name="Picture 9" descr="C:\Users\rrpatel\Downloads\tube_9_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10291"/>
            <a:ext cx="4419600" cy="222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/>
          <p:cNvCxnSpPr/>
          <p:nvPr/>
        </p:nvCxnSpPr>
        <p:spPr>
          <a:xfrm flipV="1">
            <a:off x="4352869" y="3081242"/>
            <a:ext cx="166445" cy="10963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352869" y="2899597"/>
            <a:ext cx="166445" cy="2912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191000" y="3045236"/>
            <a:ext cx="161869" cy="14564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62909" y="2050851"/>
            <a:ext cx="342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Convert Work Points in to Contact Poses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6692801" y="2820888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Contact Pose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41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Grasp Analysis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371426" y="131254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Grasps</a:t>
            </a:r>
            <a:endParaRPr lang="en-US" u="sng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7" t="8910" r="25149" b="12386"/>
          <a:stretch/>
        </p:blipFill>
        <p:spPr bwMode="auto">
          <a:xfrm>
            <a:off x="457200" y="2608141"/>
            <a:ext cx="2743200" cy="247377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81935" y="2027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Grasp generation</a:t>
            </a:r>
            <a:endParaRPr lang="en-US" sz="1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5181600" y="2667000"/>
            <a:ext cx="4644821" cy="2358324"/>
            <a:chOff x="4827423" y="3876507"/>
            <a:chExt cx="4644821" cy="235832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423" y="3876507"/>
              <a:ext cx="4644821" cy="2358324"/>
            </a:xfrm>
            <a:prstGeom prst="rect">
              <a:avLst/>
            </a:prstGeom>
            <a:ln w="19050">
              <a:noFill/>
            </a:ln>
          </p:spPr>
        </p:pic>
        <p:cxnSp>
          <p:nvCxnSpPr>
            <p:cNvPr id="14" name="Straight Arrow Connector 13"/>
            <p:cNvCxnSpPr/>
            <p:nvPr/>
          </p:nvCxnSpPr>
          <p:spPr>
            <a:xfrm flipH="1" flipV="1">
              <a:off x="6338624" y="4620740"/>
              <a:ext cx="187587" cy="1161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526210" y="4415288"/>
              <a:ext cx="0" cy="321577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526405" y="4736865"/>
              <a:ext cx="271871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5321201" y="6019800"/>
            <a:ext cx="3810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Image Sources :</a:t>
            </a:r>
            <a:endParaRPr lang="en-US" sz="700" dirty="0" smtClean="0">
              <a:solidFill>
                <a:schemeClr val="bg2">
                  <a:lumMod val="50000"/>
                  <a:lumOff val="50000"/>
                </a:schemeClr>
              </a:solidFill>
              <a:hlinkClick r:id="rId4"/>
            </a:endParaRPr>
          </a:p>
          <a:p>
            <a:pPr algn="r"/>
            <a:r>
              <a:rPr lang="en-US" sz="7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http://en.wikipedia.org/wiki/Grinding_machine</a:t>
            </a:r>
          </a:p>
          <a:p>
            <a:pPr algn="r"/>
            <a:r>
              <a:rPr lang="en-US" sz="7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http</a:t>
            </a:r>
            <a:r>
              <a:rPr lang="en-US" sz="7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://www.smithy.com/machining-handbook/chapter-8/page/3</a:t>
            </a:r>
          </a:p>
        </p:txBody>
      </p:sp>
      <p:pic>
        <p:nvPicPr>
          <p:cNvPr id="1032" name="Picture 8" descr="C:\Users\rrpatel\Downloads\tube_9 (1)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25" y="2743200"/>
            <a:ext cx="4984495" cy="25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662909" y="2050851"/>
            <a:ext cx="342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Convert Work Points in to Contact Poses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33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Grasp Analysis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371426" y="131254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Grasps</a:t>
            </a:r>
            <a:endParaRPr lang="en-US" u="sng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4800" y="4305773"/>
            <a:ext cx="412408" cy="443976"/>
            <a:chOff x="5302592" y="4379239"/>
            <a:chExt cx="412408" cy="443976"/>
          </a:xfrm>
        </p:grpSpPr>
        <p:cxnSp>
          <p:nvCxnSpPr>
            <p:cNvPr id="15" name="Straight Arrow Connector 14"/>
            <p:cNvCxnSpPr>
              <a:stCxn id="18" idx="0"/>
            </p:cNvCxnSpPr>
            <p:nvPr/>
          </p:nvCxnSpPr>
          <p:spPr>
            <a:xfrm flipV="1">
              <a:off x="5564930" y="4379239"/>
              <a:ext cx="1" cy="345161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5302592" y="4642284"/>
              <a:ext cx="262338" cy="13152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5571338" y="4551819"/>
              <a:ext cx="143662" cy="21722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5515656" y="4724400"/>
              <a:ext cx="98549" cy="98815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317500">
                <a:schemeClr val="accent1">
                  <a:alpha val="40000"/>
                </a:schemeClr>
              </a:glow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029029" y="1981200"/>
            <a:ext cx="5511296" cy="2589712"/>
            <a:chOff x="4315125" y="2667000"/>
            <a:chExt cx="5511296" cy="2589712"/>
          </a:xfrm>
        </p:grpSpPr>
        <p:grpSp>
          <p:nvGrpSpPr>
            <p:cNvPr id="27" name="Group 26"/>
            <p:cNvGrpSpPr/>
            <p:nvPr/>
          </p:nvGrpSpPr>
          <p:grpSpPr>
            <a:xfrm>
              <a:off x="5181600" y="2667000"/>
              <a:ext cx="4644821" cy="2358324"/>
              <a:chOff x="4827423" y="3876507"/>
              <a:chExt cx="4644821" cy="235832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423" y="3876507"/>
                <a:ext cx="4644821" cy="2358324"/>
              </a:xfrm>
              <a:prstGeom prst="rect">
                <a:avLst/>
              </a:prstGeom>
              <a:ln w="19050">
                <a:noFill/>
              </a:ln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6338624" y="4620740"/>
                <a:ext cx="187587" cy="116125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526210" y="4415288"/>
                <a:ext cx="0" cy="321577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6526405" y="4736865"/>
                <a:ext cx="271871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2" name="Picture 8" descr="C:\Users\rrpatel\Downloads\tube_9 (1)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125" y="2743200"/>
              <a:ext cx="4984495" cy="2513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Straight Arrow Connector 19"/>
          <p:cNvCxnSpPr/>
          <p:nvPr/>
        </p:nvCxnSpPr>
        <p:spPr>
          <a:xfrm flipV="1">
            <a:off x="555964" y="2841558"/>
            <a:ext cx="980269" cy="1852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295400" y="2725433"/>
            <a:ext cx="240833" cy="116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68647" y="2725433"/>
            <a:ext cx="726753" cy="1954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1143000" y="2667000"/>
            <a:ext cx="152400" cy="5843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295400" y="2590800"/>
            <a:ext cx="53247" cy="13463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259697" y="2565827"/>
                <a:ext cx="365485" cy="260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1000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/>
                            </a:rPr>
                            <m:t>𝑝</m:t>
                          </m:r>
                        </m:sup>
                        <m:e>
                          <m:r>
                            <a:rPr lang="en-US" sz="10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97" y="2565827"/>
                <a:ext cx="365485" cy="260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07857" y="3124200"/>
                <a:ext cx="3843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1000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sz="10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7" y="3124200"/>
                <a:ext cx="384336" cy="24622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57771" y="3276600"/>
                <a:ext cx="442429" cy="254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1000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/>
                            </a:rPr>
                            <m:t>𝑤𝑝</m:t>
                          </m:r>
                        </m:sup>
                        <m:e>
                          <m:r>
                            <a:rPr lang="en-US" sz="1000" b="0" i="1" smtClean="0">
                              <a:latin typeface="Cambria Math"/>
                            </a:rPr>
                            <m:t>𝑇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71" y="3276600"/>
                <a:ext cx="442429" cy="2548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7" t="8910" r="25149" b="12386"/>
          <a:stretch/>
        </p:blipFill>
        <p:spPr bwMode="auto">
          <a:xfrm>
            <a:off x="3190674" y="2624477"/>
            <a:ext cx="1529584" cy="1379357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2667000" y="3082203"/>
            <a:ext cx="285497" cy="33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61" name="Straight Arrow Connector 60"/>
          <p:cNvCxnSpPr>
            <a:stCxn id="59" idx="3"/>
            <a:endCxn id="66" idx="0"/>
          </p:cNvCxnSpPr>
          <p:nvPr/>
        </p:nvCxnSpPr>
        <p:spPr>
          <a:xfrm>
            <a:off x="4720258" y="3314156"/>
            <a:ext cx="2685115" cy="5794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800600" y="3040236"/>
            <a:ext cx="2322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IK Solutions and Validity testing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160892" y="3893577"/>
            <a:ext cx="2488962" cy="95410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Validated Grasp Pairs and Joint Trajectories for Both Arms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Store trajectory if valid</a:t>
            </a:r>
            <a:endParaRPr 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6160892" y="5616325"/>
            <a:ext cx="2496160" cy="7386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Rank Valid Trajectories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Select Grasp Pair with </a:t>
            </a:r>
            <a:r>
              <a:rPr lang="en-US" sz="1400" dirty="0"/>
              <a:t>H</a:t>
            </a:r>
            <a:r>
              <a:rPr lang="en-US" sz="1400" dirty="0" smtClean="0"/>
              <a:t>ighest Rank </a:t>
            </a:r>
            <a:endParaRPr lang="en-US" sz="1400" dirty="0"/>
          </a:p>
        </p:txBody>
      </p:sp>
      <p:cxnSp>
        <p:nvCxnSpPr>
          <p:cNvPr id="73" name="Elbow Connector 72"/>
          <p:cNvCxnSpPr>
            <a:stCxn id="66" idx="2"/>
            <a:endCxn id="70" idx="0"/>
          </p:cNvCxnSpPr>
          <p:nvPr/>
        </p:nvCxnSpPr>
        <p:spPr>
          <a:xfrm>
            <a:off x="7405373" y="4847684"/>
            <a:ext cx="3599" cy="7686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574592" y="196316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Grasps</a:t>
            </a:r>
            <a:endParaRPr 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257077" y="1971436"/>
            <a:ext cx="2830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Contact Poses to Tube Trajectory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824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Grasp Analysis</a:t>
            </a:r>
            <a:endParaRPr lang="en-US" sz="2800" dirty="0"/>
          </a:p>
        </p:txBody>
      </p:sp>
      <p:pic>
        <p:nvPicPr>
          <p:cNvPr id="5" name="grasp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701800"/>
            <a:ext cx="7010400" cy="44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7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Grasp Analysis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048000" y="1341077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Ranking Using Manipulation Matric</a:t>
            </a:r>
            <a:endParaRPr lang="en-US" u="sng" dirty="0"/>
          </a:p>
        </p:txBody>
      </p:sp>
      <p:grpSp>
        <p:nvGrpSpPr>
          <p:cNvPr id="94" name="Group 93"/>
          <p:cNvGrpSpPr/>
          <p:nvPr/>
        </p:nvGrpSpPr>
        <p:grpSpPr>
          <a:xfrm>
            <a:off x="2247313" y="1525743"/>
            <a:ext cx="9038796" cy="5179857"/>
            <a:chOff x="635852" y="2040405"/>
            <a:chExt cx="5511296" cy="3158355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2630487" y="2784638"/>
              <a:ext cx="188913" cy="38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1183033" y="4754784"/>
              <a:ext cx="412408" cy="443976"/>
              <a:chOff x="5302592" y="4379239"/>
              <a:chExt cx="412408" cy="443976"/>
            </a:xfrm>
          </p:grpSpPr>
          <p:cxnSp>
            <p:nvCxnSpPr>
              <p:cNvPr id="6" name="Straight Arrow Connector 5"/>
              <p:cNvCxnSpPr>
                <a:stCxn id="9" idx="0"/>
              </p:cNvCxnSpPr>
              <p:nvPr/>
            </p:nvCxnSpPr>
            <p:spPr>
              <a:xfrm flipV="1">
                <a:off x="5564930" y="4379239"/>
                <a:ext cx="1" cy="345161"/>
              </a:xfrm>
              <a:prstGeom prst="straightConnector1">
                <a:avLst/>
              </a:prstGeom>
              <a:ln w="2540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5302592" y="4642284"/>
                <a:ext cx="262338" cy="13152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5571338" y="4551819"/>
                <a:ext cx="143662" cy="21722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/>
              <p:cNvSpPr/>
              <p:nvPr/>
            </p:nvSpPr>
            <p:spPr>
              <a:xfrm>
                <a:off x="5515656" y="4724400"/>
                <a:ext cx="98549" cy="9881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317500">
                  <a:schemeClr val="accent1">
                    <a:alpha val="40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35852" y="2040405"/>
              <a:ext cx="5511296" cy="2589712"/>
              <a:chOff x="4315125" y="2667000"/>
              <a:chExt cx="5511296" cy="258971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5181600" y="2667000"/>
                <a:ext cx="4644821" cy="2358324"/>
                <a:chOff x="4827423" y="3876507"/>
                <a:chExt cx="4644821" cy="2358324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7423" y="3876507"/>
                  <a:ext cx="4644821" cy="2358324"/>
                </a:xfrm>
                <a:prstGeom prst="rect">
                  <a:avLst/>
                </a:prstGeom>
                <a:ln w="19050">
                  <a:noFill/>
                </a:ln>
              </p:spPr>
            </p:pic>
            <p:cxnSp>
              <p:nvCxnSpPr>
                <p:cNvPr id="14" name="Straight Arrow Connector 13"/>
                <p:cNvCxnSpPr/>
                <p:nvPr/>
              </p:nvCxnSpPr>
              <p:spPr>
                <a:xfrm flipH="1" flipV="1">
                  <a:off x="6338624" y="4620740"/>
                  <a:ext cx="187587" cy="116125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526210" y="4415288"/>
                  <a:ext cx="0" cy="321577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6526405" y="4736865"/>
                  <a:ext cx="271871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" name="Picture 8" descr="C:\Users\rrpatel\Downloads\tube_9 (1).TIF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5125" y="2743200"/>
                <a:ext cx="4984495" cy="2513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7" name="Straight Connector 16"/>
            <p:cNvCxnSpPr/>
            <p:nvPr/>
          </p:nvCxnSpPr>
          <p:spPr>
            <a:xfrm flipV="1">
              <a:off x="1676400" y="2900763"/>
              <a:ext cx="76200" cy="9092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752601" y="2739974"/>
              <a:ext cx="868758" cy="160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12231" y="2667000"/>
              <a:ext cx="18256" cy="156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612231" y="2628900"/>
              <a:ext cx="207169" cy="38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1569246" y="3810000"/>
              <a:ext cx="228601" cy="76200"/>
              <a:chOff x="1569246" y="3810000"/>
              <a:chExt cx="228601" cy="76200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569246" y="3810000"/>
                <a:ext cx="22860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1569246" y="3810000"/>
                <a:ext cx="26195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1647823" y="3810000"/>
                <a:ext cx="26195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733551" y="3810000"/>
                <a:ext cx="26195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Connector 78"/>
            <p:cNvCxnSpPr/>
            <p:nvPr/>
          </p:nvCxnSpPr>
          <p:spPr>
            <a:xfrm>
              <a:off x="3004006" y="4015155"/>
              <a:ext cx="196394" cy="103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1825228" y="4391318"/>
              <a:ext cx="228601" cy="76200"/>
              <a:chOff x="1569246" y="3810000"/>
              <a:chExt cx="228601" cy="76200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1569246" y="3810000"/>
                <a:ext cx="22860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1569246" y="3810000"/>
                <a:ext cx="26195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647823" y="3810000"/>
                <a:ext cx="26195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1733551" y="3810000"/>
                <a:ext cx="26195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Connector 66"/>
            <p:cNvCxnSpPr/>
            <p:nvPr/>
          </p:nvCxnSpPr>
          <p:spPr>
            <a:xfrm flipV="1">
              <a:off x="1939528" y="3725946"/>
              <a:ext cx="422672" cy="672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362200" y="3725946"/>
              <a:ext cx="609600" cy="3363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945041" y="4015155"/>
              <a:ext cx="58965" cy="103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945041" y="4118554"/>
              <a:ext cx="179159" cy="1042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 rot="677773">
              <a:off x="3021995" y="2564553"/>
              <a:ext cx="358627" cy="672420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V="1">
              <a:off x="3200400" y="2362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14400" y="3034901"/>
                <a:ext cx="12348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𝐽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=ʎ</m:t>
                      </m:r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034901"/>
                <a:ext cx="1234825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14400" y="2526268"/>
                <a:ext cx="1218860" cy="382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𝐽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</a:rPr>
                        <m:t>θ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θ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526268"/>
                <a:ext cx="1218860" cy="382156"/>
              </a:xfrm>
              <a:prstGeom prst="rect">
                <a:avLst/>
              </a:prstGeom>
              <a:blipFill rotWithShape="1"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38030" y="3541280"/>
                <a:ext cx="104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</a:rPr>
                        <m:t>τ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30" y="3541280"/>
                <a:ext cx="1043170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968601" y="3974068"/>
                <a:ext cx="1164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ℱ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</a:rPr>
                        <m:t>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1" y="3974068"/>
                <a:ext cx="1164999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59780" y="4467518"/>
                <a:ext cx="1725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𝐽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ʎ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80" y="4467518"/>
                <a:ext cx="1725216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 rot="1630537">
            <a:off x="6360545" y="2401053"/>
            <a:ext cx="153576" cy="486318"/>
          </a:xfrm>
          <a:prstGeom prst="leftBrace">
            <a:avLst>
              <a:gd name="adj1" fmla="val 22533"/>
              <a:gd name="adj2" fmla="val 50000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343400" y="1978223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Intersecting Length</a:t>
            </a:r>
            <a:endParaRPr lang="en-US" sz="1400" dirty="0"/>
          </a:p>
        </p:txBody>
      </p:sp>
      <p:cxnSp>
        <p:nvCxnSpPr>
          <p:cNvPr id="26" name="Curved Connector 25"/>
          <p:cNvCxnSpPr>
            <a:stCxn id="24" idx="3"/>
            <a:endCxn id="23" idx="1"/>
          </p:cNvCxnSpPr>
          <p:nvPr/>
        </p:nvCxnSpPr>
        <p:spPr>
          <a:xfrm>
            <a:off x="6049316" y="2132112"/>
            <a:ext cx="319706" cy="477029"/>
          </a:xfrm>
          <a:prstGeom prst="curvedConnector3">
            <a:avLst>
              <a:gd name="adj1" fmla="val 1006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960153" y="2238935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Reactive Force Direction</a:t>
            </a:r>
            <a:endParaRPr lang="en-US" sz="1400" dirty="0"/>
          </a:p>
        </p:txBody>
      </p:sp>
      <p:cxnSp>
        <p:nvCxnSpPr>
          <p:cNvPr id="31" name="Curved Connector 30"/>
          <p:cNvCxnSpPr>
            <a:stCxn id="52" idx="1"/>
          </p:cNvCxnSpPr>
          <p:nvPr/>
        </p:nvCxnSpPr>
        <p:spPr>
          <a:xfrm rot="10800000">
            <a:off x="6698743" y="2339412"/>
            <a:ext cx="261410" cy="5341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85406" y="3422096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Force Ellipsoid</a:t>
            </a:r>
            <a:endParaRPr lang="en-US" sz="1400" dirty="0"/>
          </a:p>
        </p:txBody>
      </p:sp>
      <p:sp>
        <p:nvSpPr>
          <p:cNvPr id="35" name="Oval 34"/>
          <p:cNvSpPr/>
          <p:nvPr/>
        </p:nvSpPr>
        <p:spPr>
          <a:xfrm>
            <a:off x="4000358" y="2819400"/>
            <a:ext cx="190642" cy="19886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996044" y="4243970"/>
            <a:ext cx="190642" cy="19886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56" idx="3"/>
            <a:endCxn id="87" idx="3"/>
          </p:cNvCxnSpPr>
          <p:nvPr/>
        </p:nvCxnSpPr>
        <p:spPr>
          <a:xfrm flipV="1">
            <a:off x="5745074" y="3278385"/>
            <a:ext cx="429420" cy="2976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6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System Layout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4191000" y="3990147"/>
            <a:ext cx="1600200" cy="1099066"/>
            <a:chOff x="3581400" y="2667000"/>
            <a:chExt cx="1981200" cy="1295400"/>
          </a:xfrm>
        </p:grpSpPr>
        <p:sp>
          <p:nvSpPr>
            <p:cNvPr id="5" name="Rectangle 4"/>
            <p:cNvSpPr/>
            <p:nvPr/>
          </p:nvSpPr>
          <p:spPr>
            <a:xfrm>
              <a:off x="3581400" y="2667000"/>
              <a:ext cx="1981200" cy="12954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81401" y="3180915"/>
              <a:ext cx="1972018" cy="315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err="1"/>
                <a:t>StateMachine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53237" y="3810000"/>
            <a:ext cx="1639007" cy="902869"/>
            <a:chOff x="3581400" y="2667000"/>
            <a:chExt cx="1981200" cy="1295400"/>
          </a:xfrm>
        </p:grpSpPr>
        <p:sp>
          <p:nvSpPr>
            <p:cNvPr id="9" name="Rectangle 8"/>
            <p:cNvSpPr/>
            <p:nvPr/>
          </p:nvSpPr>
          <p:spPr>
            <a:xfrm>
              <a:off x="3581400" y="2667000"/>
              <a:ext cx="1981200" cy="12954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78995" y="3138433"/>
              <a:ext cx="1786006" cy="3627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/>
                <a:t>CloudProcessing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00552" y="4948771"/>
            <a:ext cx="1470274" cy="613829"/>
            <a:chOff x="3580376" y="2667000"/>
            <a:chExt cx="1983249" cy="1295400"/>
          </a:xfrm>
        </p:grpSpPr>
        <p:sp>
          <p:nvSpPr>
            <p:cNvPr id="15" name="Rectangle 14"/>
            <p:cNvSpPr/>
            <p:nvPr/>
          </p:nvSpPr>
          <p:spPr>
            <a:xfrm>
              <a:off x="3581400" y="2667000"/>
              <a:ext cx="1981200" cy="12954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80376" y="3080223"/>
              <a:ext cx="1983249" cy="649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/>
                <a:t>CollisionObjects</a:t>
              </a:r>
              <a:endParaRPr lang="en-US" sz="1400" dirty="0" smtClean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87825" y="2346456"/>
            <a:ext cx="1600200" cy="1022866"/>
            <a:chOff x="3581400" y="2667000"/>
            <a:chExt cx="1981200" cy="1295400"/>
          </a:xfrm>
        </p:grpSpPr>
        <p:sp>
          <p:nvSpPr>
            <p:cNvPr id="18" name="Rectangle 17"/>
            <p:cNvSpPr/>
            <p:nvPr/>
          </p:nvSpPr>
          <p:spPr>
            <a:xfrm>
              <a:off x="3581400" y="2667000"/>
              <a:ext cx="1981200" cy="12954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42209" y="3133320"/>
              <a:ext cx="1659582" cy="362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/>
                <a:t>GraspAnalysis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01783" y="3648133"/>
            <a:ext cx="1880217" cy="696727"/>
            <a:chOff x="3437083" y="3141212"/>
            <a:chExt cx="1839245" cy="821187"/>
          </a:xfrm>
        </p:grpSpPr>
        <p:sp>
          <p:nvSpPr>
            <p:cNvPr id="21" name="Rectangle 20"/>
            <p:cNvSpPr/>
            <p:nvPr/>
          </p:nvSpPr>
          <p:spPr>
            <a:xfrm>
              <a:off x="3447148" y="3141212"/>
              <a:ext cx="1829180" cy="82118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37083" y="3405273"/>
              <a:ext cx="1839245" cy="3627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dirty="0" err="1"/>
                <a:t>ArmMnipulation</a:t>
              </a:r>
              <a:endParaRPr lang="en-US" sz="14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34680" y="2366305"/>
            <a:ext cx="1985908" cy="696727"/>
            <a:chOff x="3480057" y="3141212"/>
            <a:chExt cx="1753297" cy="821187"/>
          </a:xfrm>
        </p:grpSpPr>
        <p:sp>
          <p:nvSpPr>
            <p:cNvPr id="24" name="Rectangle 23"/>
            <p:cNvSpPr/>
            <p:nvPr/>
          </p:nvSpPr>
          <p:spPr>
            <a:xfrm>
              <a:off x="3581401" y="3141212"/>
              <a:ext cx="1550609" cy="82118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80057" y="3370426"/>
              <a:ext cx="1753297" cy="362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/>
                <a:t>ManipulationMatrics</a:t>
              </a:r>
              <a:endParaRPr lang="en-US" dirty="0"/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990600" y="1143000"/>
            <a:ext cx="0" cy="328352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606311" y="4948771"/>
            <a:ext cx="1169377" cy="539149"/>
            <a:chOff x="3581401" y="3141212"/>
            <a:chExt cx="1550609" cy="821187"/>
          </a:xfrm>
        </p:grpSpPr>
        <p:sp>
          <p:nvSpPr>
            <p:cNvPr id="30" name="Rectangle 29"/>
            <p:cNvSpPr/>
            <p:nvPr/>
          </p:nvSpPr>
          <p:spPr>
            <a:xfrm>
              <a:off x="3581401" y="3141212"/>
              <a:ext cx="1550609" cy="82118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66326" y="3370426"/>
              <a:ext cx="1380755" cy="362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/>
                <a:t>TubeModel</a:t>
              </a:r>
              <a:endParaRPr lang="en-US" dirty="0"/>
            </a:p>
          </p:txBody>
        </p:sp>
      </p:grpSp>
      <p:cxnSp>
        <p:nvCxnSpPr>
          <p:cNvPr id="39" name="Elbow Connector 38"/>
          <p:cNvCxnSpPr>
            <a:stCxn id="18" idx="2"/>
            <a:endCxn id="5" idx="0"/>
          </p:cNvCxnSpPr>
          <p:nvPr/>
        </p:nvCxnSpPr>
        <p:spPr>
          <a:xfrm rot="16200000" flipH="1">
            <a:off x="4679100" y="3678146"/>
            <a:ext cx="620825" cy="317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1"/>
            <a:endCxn id="18" idx="3"/>
          </p:cNvCxnSpPr>
          <p:nvPr/>
        </p:nvCxnSpPr>
        <p:spPr>
          <a:xfrm rot="10800000">
            <a:off x="5788026" y="2857889"/>
            <a:ext cx="724047" cy="113860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1"/>
            <a:endCxn id="5" idx="3"/>
          </p:cNvCxnSpPr>
          <p:nvPr/>
        </p:nvCxnSpPr>
        <p:spPr>
          <a:xfrm rot="10800000" flipV="1">
            <a:off x="5791200" y="3996496"/>
            <a:ext cx="720872" cy="54318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9" idx="3"/>
            <a:endCxn id="5" idx="1"/>
          </p:cNvCxnSpPr>
          <p:nvPr/>
        </p:nvCxnSpPr>
        <p:spPr>
          <a:xfrm>
            <a:off x="3092244" y="4261435"/>
            <a:ext cx="1098756" cy="278245"/>
          </a:xfrm>
          <a:prstGeom prst="bentConnector3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4" idx="0"/>
            <a:endCxn id="18" idx="0"/>
          </p:cNvCxnSpPr>
          <p:nvPr/>
        </p:nvCxnSpPr>
        <p:spPr>
          <a:xfrm rot="16200000" flipV="1">
            <a:off x="6197856" y="1136526"/>
            <a:ext cx="19849" cy="2439709"/>
          </a:xfrm>
          <a:prstGeom prst="bentConnector3">
            <a:avLst>
              <a:gd name="adj1" fmla="val 1251695"/>
            </a:avLst>
          </a:prstGeom>
          <a:ln w="158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16200000">
            <a:off x="-174280" y="268389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  <p:cxnSp>
        <p:nvCxnSpPr>
          <p:cNvPr id="32" name="Elbow Connector 31"/>
          <p:cNvCxnSpPr>
            <a:endCxn id="9" idx="0"/>
          </p:cNvCxnSpPr>
          <p:nvPr/>
        </p:nvCxnSpPr>
        <p:spPr>
          <a:xfrm>
            <a:off x="985151" y="2663643"/>
            <a:ext cx="1287590" cy="1146357"/>
          </a:xfrm>
          <a:prstGeom prst="bentConnector2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84382" y="145363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Software </a:t>
            </a:r>
            <a:r>
              <a:rPr lang="en-US" u="sng" dirty="0" smtClean="0"/>
              <a:t>Components</a:t>
            </a:r>
            <a:endParaRPr lang="en-US" u="sng" dirty="0"/>
          </a:p>
        </p:txBody>
      </p:sp>
      <p:cxnSp>
        <p:nvCxnSpPr>
          <p:cNvPr id="35" name="Elbow Connector 34"/>
          <p:cNvCxnSpPr/>
          <p:nvPr/>
        </p:nvCxnSpPr>
        <p:spPr>
          <a:xfrm rot="10800000">
            <a:off x="990601" y="2346458"/>
            <a:ext cx="3197225" cy="1833493"/>
          </a:xfrm>
          <a:prstGeom prst="bentConnector3">
            <a:avLst>
              <a:gd name="adj1" fmla="val 14250"/>
            </a:avLst>
          </a:prstGeom>
          <a:ln w="15875"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842448" y="6019800"/>
            <a:ext cx="504809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62219" y="618386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ROS Services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5" idx="2"/>
          </p:cNvCxnSpPr>
          <p:nvPr/>
        </p:nvCxnSpPr>
        <p:spPr>
          <a:xfrm flipH="1">
            <a:off x="5935688" y="5562600"/>
            <a:ext cx="1" cy="457200"/>
          </a:xfrm>
          <a:prstGeom prst="straightConnector1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1180224" y="5926558"/>
            <a:ext cx="1286242" cy="626642"/>
            <a:chOff x="3322459" y="2667000"/>
            <a:chExt cx="2240142" cy="1295400"/>
          </a:xfrm>
        </p:grpSpPr>
        <p:sp>
          <p:nvSpPr>
            <p:cNvPr id="58" name="Rectangle 57"/>
            <p:cNvSpPr/>
            <p:nvPr/>
          </p:nvSpPr>
          <p:spPr>
            <a:xfrm>
              <a:off x="3322459" y="2667000"/>
              <a:ext cx="2240142" cy="12954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42778" y="2982043"/>
              <a:ext cx="2200066" cy="636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PCL Libraries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69" name="Straight Arrow Connector 68"/>
          <p:cNvCxnSpPr>
            <a:stCxn id="58" idx="0"/>
            <a:endCxn id="9" idx="2"/>
          </p:cNvCxnSpPr>
          <p:nvPr/>
        </p:nvCxnSpPr>
        <p:spPr>
          <a:xfrm rot="5400000" flipH="1" flipV="1">
            <a:off x="1441199" y="5095016"/>
            <a:ext cx="1213689" cy="44939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295400" y="1822966"/>
            <a:ext cx="7620000" cy="3968234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>
            <a:stCxn id="21" idx="2"/>
          </p:cNvCxnSpPr>
          <p:nvPr/>
        </p:nvCxnSpPr>
        <p:spPr>
          <a:xfrm flipH="1">
            <a:off x="7427633" y="4344860"/>
            <a:ext cx="19403" cy="1674940"/>
          </a:xfrm>
          <a:prstGeom prst="straightConnector1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26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Process Flow</a:t>
            </a:r>
            <a:endParaRPr lang="en-US" sz="2800" dirty="0"/>
          </a:p>
        </p:txBody>
      </p:sp>
      <p:sp>
        <p:nvSpPr>
          <p:cNvPr id="2" name="Flowchart: Alternate Process 1"/>
          <p:cNvSpPr/>
          <p:nvPr/>
        </p:nvSpPr>
        <p:spPr>
          <a:xfrm>
            <a:off x="3581400" y="464820"/>
            <a:ext cx="1676400" cy="53340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/>
          <p:cNvSpPr/>
          <p:nvPr/>
        </p:nvSpPr>
        <p:spPr>
          <a:xfrm>
            <a:off x="3143250" y="1504950"/>
            <a:ext cx="2552700" cy="5715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/>
          <p:cNvSpPr/>
          <p:nvPr/>
        </p:nvSpPr>
        <p:spPr>
          <a:xfrm>
            <a:off x="3143250" y="2514600"/>
            <a:ext cx="2552700" cy="5715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3143250" y="3505200"/>
            <a:ext cx="2552700" cy="5715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6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/>
              <a:t>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808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87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Improved Model Approximation</a:t>
            </a:r>
          </a:p>
          <a:p>
            <a:r>
              <a:rPr lang="en-US" dirty="0" smtClean="0"/>
              <a:t>Color Processing</a:t>
            </a:r>
          </a:p>
          <a:p>
            <a:r>
              <a:rPr lang="en-US" dirty="0" smtClean="0"/>
              <a:t>Optimized Grasp Analysis</a:t>
            </a:r>
          </a:p>
          <a:p>
            <a:r>
              <a:rPr lang="en-US" dirty="0" smtClean="0"/>
              <a:t>Constrained Dual Arm Manipulation</a:t>
            </a:r>
          </a:p>
          <a:p>
            <a:r>
              <a:rPr lang="en-US" dirty="0" smtClean="0"/>
              <a:t>Include Force Feedback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64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8" name="jJZFgi17LDo?version=3&amp;hl=en_U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200" y="2895600"/>
            <a:ext cx="6028825" cy="3391214"/>
          </a:xfrm>
          <a:prstGeom prst="rect">
            <a:avLst/>
          </a:prstGeom>
        </p:spPr>
      </p:pic>
      <p:pic>
        <p:nvPicPr>
          <p:cNvPr id="4" name="Picture 4" descr="File:Rotating grinder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45" y="2907022"/>
            <a:ext cx="1289967" cy="90297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883" y="2907022"/>
            <a:ext cx="1108840" cy="90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www.yell.com/static/image/929d8888-2d6b-4a53-b20e-5041cbf646c0_image_jpeg?t=tr/w:550/h:412/m:FitPa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25" y="3962400"/>
            <a:ext cx="2949976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21201" y="6248400"/>
            <a:ext cx="3810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Image Sources :</a:t>
            </a:r>
            <a:endParaRPr lang="en-US" sz="700" dirty="0" smtClean="0">
              <a:solidFill>
                <a:schemeClr val="bg2">
                  <a:lumMod val="50000"/>
                  <a:lumOff val="50000"/>
                </a:schemeClr>
              </a:solidFill>
              <a:hlinkClick r:id="rId8"/>
            </a:endParaRPr>
          </a:p>
          <a:p>
            <a:pPr algn="r"/>
            <a:r>
              <a:rPr lang="en-US" sz="7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http://en.wikipedia.org/wiki/Grinding_machine</a:t>
            </a:r>
          </a:p>
          <a:p>
            <a:pPr algn="r"/>
            <a:r>
              <a:rPr lang="en-US" sz="7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http</a:t>
            </a:r>
            <a:r>
              <a:rPr lang="en-US" sz="7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://www.smithy.com/machining-handbook/chapter-8/page/3</a:t>
            </a:r>
          </a:p>
        </p:txBody>
      </p:sp>
    </p:spTree>
    <p:extLst>
      <p:ext uri="{BB962C8B-B14F-4D97-AF65-F5344CB8AC3E}">
        <p14:creationId xmlns:p14="http://schemas.microsoft.com/office/powerpoint/2010/main" val="15069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Martin A. </a:t>
            </a:r>
            <a:r>
              <a:rPr lang="en-US" sz="1200" dirty="0" err="1"/>
              <a:t>Fischler</a:t>
            </a:r>
            <a:r>
              <a:rPr lang="en-US" sz="1200" dirty="0"/>
              <a:t> and Robert C. </a:t>
            </a:r>
            <a:r>
              <a:rPr lang="en-US" sz="1200" dirty="0" err="1"/>
              <a:t>Bolles</a:t>
            </a:r>
            <a:r>
              <a:rPr lang="en-US" sz="1200" dirty="0"/>
              <a:t>. 1981. Random sample consensus: a paradigm for model fitting with applications to image analysis and automated cartography. </a:t>
            </a:r>
            <a:r>
              <a:rPr lang="en-US" sz="1200" dirty="0" err="1"/>
              <a:t>Commun</a:t>
            </a:r>
            <a:r>
              <a:rPr lang="en-US" sz="1200" dirty="0"/>
              <a:t>. ACM 24, 6 (June 1981), 381-395. </a:t>
            </a:r>
            <a:r>
              <a:rPr lang="en-US" sz="1200" dirty="0" smtClean="0"/>
              <a:t>DOI=10.1145/358669.358692 </a:t>
            </a: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doi.acm.org/10.1145/358669.35869</a:t>
            </a:r>
            <a:endParaRPr lang="en-US" sz="1200" dirty="0" smtClean="0"/>
          </a:p>
          <a:p>
            <a:r>
              <a:rPr lang="en-US" sz="1200" dirty="0">
                <a:hlinkClick r:id="rId3"/>
              </a:rPr>
              <a:t>Manipulability of closed kinematic chains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FC Park, JW Kim</a:t>
            </a:r>
            <a:br>
              <a:rPr lang="en-US" sz="1200" dirty="0"/>
            </a:br>
            <a:r>
              <a:rPr lang="en-US" sz="1200" dirty="0"/>
              <a:t>Journal of mechanical design 120 (4), 542-548</a:t>
            </a:r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87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0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Numerous Tubular </a:t>
            </a:r>
            <a:r>
              <a:rPr lang="en-US" dirty="0"/>
              <a:t>C</a:t>
            </a:r>
            <a:r>
              <a:rPr lang="en-US" dirty="0" smtClean="0"/>
              <a:t>onfigurations </a:t>
            </a:r>
            <a:r>
              <a:rPr lang="en-US" dirty="0"/>
              <a:t>and S</a:t>
            </a:r>
            <a:r>
              <a:rPr lang="en-US" dirty="0" smtClean="0"/>
              <a:t>izes</a:t>
            </a:r>
          </a:p>
          <a:p>
            <a:r>
              <a:rPr lang="en-US" dirty="0" smtClean="0"/>
              <a:t>Necessary Dexterous Manipulation</a:t>
            </a:r>
          </a:p>
          <a:p>
            <a:r>
              <a:rPr lang="en-US" dirty="0" smtClean="0"/>
              <a:t>Flexible and General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Conceptualized system that perceives </a:t>
            </a:r>
            <a:r>
              <a:rPr lang="en-US" dirty="0"/>
              <a:t>t</a:t>
            </a:r>
            <a:r>
              <a:rPr lang="en-US" dirty="0" smtClean="0"/>
              <a:t>ubular </a:t>
            </a:r>
            <a:r>
              <a:rPr lang="en-US" dirty="0"/>
              <a:t>o</a:t>
            </a:r>
            <a:r>
              <a:rPr lang="en-US" dirty="0" smtClean="0"/>
              <a:t>bject, identifies </a:t>
            </a:r>
            <a:r>
              <a:rPr lang="en-US" dirty="0"/>
              <a:t>o</a:t>
            </a:r>
            <a:r>
              <a:rPr lang="en-US" dirty="0" smtClean="0"/>
              <a:t>ptimized </a:t>
            </a:r>
            <a:r>
              <a:rPr lang="en-US" dirty="0"/>
              <a:t>g</a:t>
            </a:r>
            <a:r>
              <a:rPr lang="en-US" dirty="0" smtClean="0"/>
              <a:t>rasp </a:t>
            </a:r>
            <a:r>
              <a:rPr lang="en-US" dirty="0"/>
              <a:t>l</a:t>
            </a:r>
            <a:r>
              <a:rPr lang="en-US" dirty="0" smtClean="0"/>
              <a:t>ocations and manipulates </a:t>
            </a:r>
            <a:r>
              <a:rPr lang="en-US" dirty="0"/>
              <a:t>o</a:t>
            </a:r>
            <a:r>
              <a:rPr lang="en-US" dirty="0" smtClean="0"/>
              <a:t>bject </a:t>
            </a:r>
            <a:r>
              <a:rPr lang="en-US" dirty="0"/>
              <a:t>u</a:t>
            </a:r>
            <a:r>
              <a:rPr lang="en-US" dirty="0" smtClean="0"/>
              <a:t>sing dual </a:t>
            </a:r>
            <a:r>
              <a:rPr lang="en-US" dirty="0"/>
              <a:t>a</a:t>
            </a:r>
            <a:r>
              <a:rPr lang="en-US" dirty="0" smtClean="0"/>
              <a:t>rms for machining.</a:t>
            </a:r>
          </a:p>
          <a:p>
            <a:r>
              <a:rPr lang="en-US" dirty="0" smtClean="0"/>
              <a:t>Presented model approximation technic using 3D Point Cloud data processing.</a:t>
            </a:r>
          </a:p>
          <a:p>
            <a:r>
              <a:rPr lang="en-US" dirty="0" smtClean="0"/>
              <a:t>Presented method to identify optimized grasps for given trajectory of an object</a:t>
            </a:r>
          </a:p>
          <a:p>
            <a:r>
              <a:rPr lang="en-US" dirty="0" smtClean="0"/>
              <a:t>Validated proposed </a:t>
            </a:r>
            <a:r>
              <a:rPr lang="en-US" smtClean="0"/>
              <a:t>system concept in </a:t>
            </a:r>
            <a:r>
              <a:rPr lang="en-US" dirty="0" smtClean="0"/>
              <a:t>simulation environment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720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Dual Arm Manipulator</a:t>
            </a:r>
          </a:p>
          <a:p>
            <a:r>
              <a:rPr lang="en-US" dirty="0"/>
              <a:t>3D Sensing</a:t>
            </a:r>
          </a:p>
          <a:p>
            <a:r>
              <a:rPr lang="en-US" dirty="0"/>
              <a:t>Platform</a:t>
            </a:r>
          </a:p>
          <a:p>
            <a:endParaRPr lang="en-US" dirty="0"/>
          </a:p>
          <a:p>
            <a:r>
              <a:rPr lang="en-US" dirty="0"/>
              <a:t>PR2</a:t>
            </a:r>
          </a:p>
          <a:p>
            <a:pPr lvl="1"/>
            <a:r>
              <a:rPr lang="en-US" dirty="0"/>
              <a:t>Kinect for RGBD sensing</a:t>
            </a:r>
          </a:p>
          <a:p>
            <a:pPr lvl="1"/>
            <a:r>
              <a:rPr lang="en-US" dirty="0"/>
              <a:t>Two 7 DOF Arms</a:t>
            </a:r>
          </a:p>
          <a:p>
            <a:pPr lvl="1"/>
            <a:r>
              <a:rPr lang="en-US" dirty="0"/>
              <a:t>Supported ROS Platform</a:t>
            </a:r>
          </a:p>
          <a:p>
            <a:r>
              <a:rPr lang="en-US" dirty="0"/>
              <a:t>System Validation Using Simulation</a:t>
            </a:r>
          </a:p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61727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Perception</a:t>
            </a:r>
          </a:p>
          <a:p>
            <a:pPr lvl="1"/>
            <a:r>
              <a:rPr lang="en-US" dirty="0" smtClean="0"/>
              <a:t>Point Cloud processing</a:t>
            </a:r>
          </a:p>
          <a:p>
            <a:pPr lvl="1"/>
            <a:r>
              <a:rPr lang="en-US" dirty="0" smtClean="0"/>
              <a:t>Model Approximation</a:t>
            </a:r>
          </a:p>
          <a:p>
            <a:r>
              <a:rPr lang="en-US" dirty="0" smtClean="0"/>
              <a:t>Grasps</a:t>
            </a:r>
          </a:p>
          <a:p>
            <a:pPr lvl="1"/>
            <a:r>
              <a:rPr lang="en-US" dirty="0" smtClean="0"/>
              <a:t>Grasp Generation</a:t>
            </a:r>
          </a:p>
          <a:p>
            <a:pPr lvl="1"/>
            <a:r>
              <a:rPr lang="en-US" dirty="0" smtClean="0"/>
              <a:t>Grasp Analysis and Trajectory Validation</a:t>
            </a:r>
          </a:p>
          <a:p>
            <a:pPr lvl="2"/>
            <a:r>
              <a:rPr lang="en-US" dirty="0" smtClean="0"/>
              <a:t>Manipulation Matric</a:t>
            </a:r>
          </a:p>
          <a:p>
            <a:r>
              <a:rPr lang="en-US" dirty="0" smtClean="0"/>
              <a:t>System Layout</a:t>
            </a:r>
          </a:p>
          <a:p>
            <a:r>
              <a:rPr lang="en-US" dirty="0" smtClean="0"/>
              <a:t>Process Flow</a:t>
            </a:r>
          </a:p>
          <a:p>
            <a:r>
              <a:rPr lang="en-US" dirty="0" smtClean="0"/>
              <a:t>Simulation</a:t>
            </a:r>
          </a:p>
          <a:p>
            <a:r>
              <a:rPr lang="en-US" dirty="0" smtClean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8049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Workspace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(Table + PR2 + MC + </a:t>
            </a:r>
            <a:r>
              <a:rPr lang="en-US" dirty="0" err="1" smtClean="0"/>
              <a:t>workpiece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10200" y="3276600"/>
            <a:ext cx="3470099" cy="3358424"/>
            <a:chOff x="187501" y="-381540"/>
            <a:chExt cx="8346900" cy="8078280"/>
          </a:xfrm>
        </p:grpSpPr>
        <p:pic>
          <p:nvPicPr>
            <p:cNvPr id="5" name="Picture 2" descr="D:\Dropbox\Capstone\Presentation\Screenshot from 2014-04-26 14-02-43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5" r="54933" b="9302"/>
            <a:stretch/>
          </p:blipFill>
          <p:spPr bwMode="auto">
            <a:xfrm>
              <a:off x="187501" y="-381540"/>
              <a:ext cx="8346900" cy="8078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2971800" y="228600"/>
              <a:ext cx="762000" cy="152400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585576" y="-131378"/>
              <a:ext cx="2643179" cy="66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Kinect Sensor</a:t>
              </a:r>
              <a:endParaRPr lang="en-US" sz="1200" dirty="0"/>
            </a:p>
          </p:txBody>
        </p:sp>
        <p:cxnSp>
          <p:nvCxnSpPr>
            <p:cNvPr id="8" name="Straight Arrow Connector 7"/>
            <p:cNvCxnSpPr>
              <a:stCxn id="9" idx="1"/>
            </p:cNvCxnSpPr>
            <p:nvPr/>
          </p:nvCxnSpPr>
          <p:spPr>
            <a:xfrm flipH="1">
              <a:off x="4452737" y="2720979"/>
              <a:ext cx="1653070" cy="884029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105806" y="2406344"/>
              <a:ext cx="1932541" cy="629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 smtClean="0"/>
                <a:t>Workpiece</a:t>
              </a:r>
              <a:endParaRPr lang="en-US" sz="1050" dirty="0"/>
            </a:p>
          </p:txBody>
        </p:sp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5051897" y="1895550"/>
              <a:ext cx="956104" cy="695251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008001" y="1268068"/>
              <a:ext cx="2287276" cy="888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Machine</a:t>
              </a:r>
              <a:r>
                <a:rPr lang="en-US" dirty="0" smtClean="0"/>
                <a:t> </a:t>
              </a:r>
              <a:r>
                <a:rPr lang="en-US" sz="1050" dirty="0" smtClean="0"/>
                <a:t>Tool</a:t>
              </a:r>
              <a:endParaRPr lang="en-US" dirty="0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990600" y="73152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78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t="22716" r="17505" b="9689"/>
          <a:stretch/>
        </p:blipFill>
        <p:spPr bwMode="auto">
          <a:xfrm>
            <a:off x="2667000" y="5181600"/>
            <a:ext cx="2545080" cy="1399509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90600" y="731520"/>
            <a:ext cx="7315200" cy="5334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Perception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200400" y="160020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Point cloud pre-processing</a:t>
            </a:r>
            <a:endParaRPr lang="en-US" u="sng" dirty="0"/>
          </a:p>
        </p:txBody>
      </p:sp>
      <p:pic>
        <p:nvPicPr>
          <p:cNvPr id="1029" name="Picture 5" descr="C:\Users\rrpatel\Documents\799px-Xbox-360-Kinect-Standal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94" y="3595492"/>
            <a:ext cx="842966" cy="29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83511" y="4124636"/>
            <a:ext cx="1575063" cy="4770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Segmentation</a:t>
            </a:r>
          </a:p>
          <a:p>
            <a:pPr algn="ctr"/>
            <a:r>
              <a:rPr lang="en-US" sz="900" dirty="0" smtClean="0"/>
              <a:t>(tabletop segmentation </a:t>
            </a:r>
            <a:r>
              <a:rPr lang="en-US" sz="900" dirty="0" err="1" smtClean="0"/>
              <a:t>srv</a:t>
            </a:r>
            <a:r>
              <a:rPr lang="en-US" sz="900" dirty="0" smtClean="0"/>
              <a:t>)</a:t>
            </a:r>
            <a:endParaRPr lang="en-US" sz="1600" dirty="0"/>
          </a:p>
        </p:txBody>
      </p:sp>
      <p:cxnSp>
        <p:nvCxnSpPr>
          <p:cNvPr id="6" name="Straight Arrow Connector 5"/>
          <p:cNvCxnSpPr>
            <a:stCxn id="1029" idx="2"/>
            <a:endCxn id="2" idx="0"/>
          </p:cNvCxnSpPr>
          <p:nvPr/>
        </p:nvCxnSpPr>
        <p:spPr>
          <a:xfrm>
            <a:off x="4561177" y="3886679"/>
            <a:ext cx="9866" cy="2379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3599" y="4155414"/>
            <a:ext cx="1575062" cy="415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Table Model</a:t>
            </a:r>
          </a:p>
          <a:p>
            <a:pPr algn="ctr"/>
            <a:r>
              <a:rPr lang="en-US" sz="1050" dirty="0" smtClean="0"/>
              <a:t>(Pose and Dimensions) </a:t>
            </a:r>
          </a:p>
        </p:txBody>
      </p:sp>
      <p:cxnSp>
        <p:nvCxnSpPr>
          <p:cNvPr id="4106" name="Straight Arrow Connector 4105"/>
          <p:cNvCxnSpPr>
            <a:stCxn id="2" idx="2"/>
            <a:endCxn id="1026" idx="0"/>
          </p:cNvCxnSpPr>
          <p:nvPr/>
        </p:nvCxnSpPr>
        <p:spPr>
          <a:xfrm rot="5400000">
            <a:off x="3965337" y="4575894"/>
            <a:ext cx="579910" cy="6315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Arrow Connector 4118"/>
          <p:cNvCxnSpPr>
            <a:stCxn id="4103" idx="3"/>
            <a:endCxn id="1029" idx="1"/>
          </p:cNvCxnSpPr>
          <p:nvPr/>
        </p:nvCxnSpPr>
        <p:spPr>
          <a:xfrm>
            <a:off x="2965955" y="3734416"/>
            <a:ext cx="1173739" cy="6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rrpatel\Downloads\machine_too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0" r="35754" b="34274"/>
          <a:stretch/>
        </p:blipFill>
        <p:spPr bwMode="auto">
          <a:xfrm>
            <a:off x="5678411" y="5175679"/>
            <a:ext cx="1644748" cy="1503264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rpatel\Downloads\scen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657" y="2196494"/>
            <a:ext cx="2391004" cy="1518988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99" name="Straight Connector 4098"/>
          <p:cNvCxnSpPr>
            <a:stCxn id="1028" idx="1"/>
            <a:endCxn id="1029" idx="0"/>
          </p:cNvCxnSpPr>
          <p:nvPr/>
        </p:nvCxnSpPr>
        <p:spPr>
          <a:xfrm rot="10800000" flipV="1">
            <a:off x="4561177" y="2955988"/>
            <a:ext cx="1566480" cy="639504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4" name="Straight Arrow Connector 4123"/>
          <p:cNvCxnSpPr>
            <a:stCxn id="2" idx="3"/>
            <a:endCxn id="19" idx="1"/>
          </p:cNvCxnSpPr>
          <p:nvPr/>
        </p:nvCxnSpPr>
        <p:spPr>
          <a:xfrm>
            <a:off x="5358574" y="4363163"/>
            <a:ext cx="15850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" idx="2"/>
            <a:endCxn id="1027" idx="0"/>
          </p:cNvCxnSpPr>
          <p:nvPr/>
        </p:nvCxnSpPr>
        <p:spPr>
          <a:xfrm rot="16200000" flipH="1">
            <a:off x="5248920" y="3923813"/>
            <a:ext cx="573989" cy="19297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271847" y="1902754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Scene</a:t>
            </a:r>
            <a:endParaRPr 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746066" y="3789234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RGBD Sensing</a:t>
            </a:r>
            <a:endParaRPr 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6500786" y="4858628"/>
            <a:ext cx="1084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Machine Tool</a:t>
            </a:r>
            <a:endParaRPr lang="en-US" sz="12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442175" y="2041254"/>
            <a:ext cx="2620849" cy="2955052"/>
            <a:chOff x="0" y="2759948"/>
            <a:chExt cx="2620849" cy="2955052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2759948"/>
              <a:ext cx="2620849" cy="2955052"/>
              <a:chOff x="609600" y="2709446"/>
              <a:chExt cx="2057400" cy="2319754"/>
            </a:xfrm>
          </p:grpSpPr>
          <p:sp>
            <p:nvSpPr>
              <p:cNvPr id="4103" name="Rectangle 4102"/>
              <p:cNvSpPr/>
              <p:nvPr/>
            </p:nvSpPr>
            <p:spPr>
              <a:xfrm>
                <a:off x="685800" y="3048000"/>
                <a:ext cx="1905000" cy="1981200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4" name="TextBox 4103"/>
              <p:cNvSpPr txBox="1"/>
              <p:nvPr/>
            </p:nvSpPr>
            <p:spPr>
              <a:xfrm>
                <a:off x="609600" y="2709446"/>
                <a:ext cx="205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Environment</a:t>
                </a:r>
                <a:endParaRPr lang="en-US" dirty="0"/>
              </a:p>
            </p:txBody>
          </p:sp>
          <p:pic>
            <p:nvPicPr>
              <p:cNvPr id="1030" name="Picture 6" descr="C:\Users\rrpatel\Downloads\tube_9.TIF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41" r="23333" b="547"/>
              <a:stretch/>
            </p:blipFill>
            <p:spPr bwMode="auto">
              <a:xfrm>
                <a:off x="685800" y="3180232"/>
                <a:ext cx="871633" cy="85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1" name="Picture 7" descr="C:\Users\rrpatel\Downloads\GrinderWheel.TIF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42" t="17108" r="41316" b="21857"/>
              <a:stretch/>
            </p:blipFill>
            <p:spPr bwMode="auto">
              <a:xfrm>
                <a:off x="1480824" y="3048000"/>
                <a:ext cx="1051116" cy="1110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93725" y="4699344"/>
              <a:ext cx="1102728" cy="860289"/>
              <a:chOff x="593725" y="4699344"/>
              <a:chExt cx="1102728" cy="860289"/>
            </a:xfrm>
          </p:grpSpPr>
          <p:sp>
            <p:nvSpPr>
              <p:cNvPr id="27" name="Rectangle 26"/>
              <p:cNvSpPr/>
              <p:nvPr/>
            </p:nvSpPr>
            <p:spPr>
              <a:xfrm rot="20141204">
                <a:off x="602975" y="4699344"/>
                <a:ext cx="1093478" cy="508290"/>
              </a:xfrm>
              <a:custGeom>
                <a:avLst/>
                <a:gdLst>
                  <a:gd name="connsiteX0" fmla="*/ 0 w 826410"/>
                  <a:gd name="connsiteY0" fmla="*/ 0 h 569581"/>
                  <a:gd name="connsiteX1" fmla="*/ 826410 w 826410"/>
                  <a:gd name="connsiteY1" fmla="*/ 0 h 569581"/>
                  <a:gd name="connsiteX2" fmla="*/ 826410 w 826410"/>
                  <a:gd name="connsiteY2" fmla="*/ 569581 h 569581"/>
                  <a:gd name="connsiteX3" fmla="*/ 0 w 826410"/>
                  <a:gd name="connsiteY3" fmla="*/ 569581 h 569581"/>
                  <a:gd name="connsiteX4" fmla="*/ 0 w 826410"/>
                  <a:gd name="connsiteY4" fmla="*/ 0 h 569581"/>
                  <a:gd name="connsiteX0" fmla="*/ 0 w 826410"/>
                  <a:gd name="connsiteY0" fmla="*/ 0 h 569581"/>
                  <a:gd name="connsiteX1" fmla="*/ 826410 w 826410"/>
                  <a:gd name="connsiteY1" fmla="*/ 0 h 569581"/>
                  <a:gd name="connsiteX2" fmla="*/ 826410 w 826410"/>
                  <a:gd name="connsiteY2" fmla="*/ 569581 h 569581"/>
                  <a:gd name="connsiteX3" fmla="*/ 246345 w 826410"/>
                  <a:gd name="connsiteY3" fmla="*/ 528710 h 569581"/>
                  <a:gd name="connsiteX4" fmla="*/ 0 w 826410"/>
                  <a:gd name="connsiteY4" fmla="*/ 0 h 569581"/>
                  <a:gd name="connsiteX0" fmla="*/ 0 w 1175493"/>
                  <a:gd name="connsiteY0" fmla="*/ 0 h 528710"/>
                  <a:gd name="connsiteX1" fmla="*/ 826410 w 1175493"/>
                  <a:gd name="connsiteY1" fmla="*/ 0 h 528710"/>
                  <a:gd name="connsiteX2" fmla="*/ 1175493 w 1175493"/>
                  <a:gd name="connsiteY2" fmla="*/ 385101 h 528710"/>
                  <a:gd name="connsiteX3" fmla="*/ 246345 w 1175493"/>
                  <a:gd name="connsiteY3" fmla="*/ 528710 h 528710"/>
                  <a:gd name="connsiteX4" fmla="*/ 0 w 1175493"/>
                  <a:gd name="connsiteY4" fmla="*/ 0 h 528710"/>
                  <a:gd name="connsiteX0" fmla="*/ 0 w 1093478"/>
                  <a:gd name="connsiteY0" fmla="*/ 123217 h 528710"/>
                  <a:gd name="connsiteX1" fmla="*/ 744395 w 1093478"/>
                  <a:gd name="connsiteY1" fmla="*/ 0 h 528710"/>
                  <a:gd name="connsiteX2" fmla="*/ 1093478 w 1093478"/>
                  <a:gd name="connsiteY2" fmla="*/ 385101 h 528710"/>
                  <a:gd name="connsiteX3" fmla="*/ 164330 w 1093478"/>
                  <a:gd name="connsiteY3" fmla="*/ 528710 h 528710"/>
                  <a:gd name="connsiteX4" fmla="*/ 0 w 1093478"/>
                  <a:gd name="connsiteY4" fmla="*/ 123217 h 528710"/>
                  <a:gd name="connsiteX0" fmla="*/ 0 w 1093478"/>
                  <a:gd name="connsiteY0" fmla="*/ 123217 h 508290"/>
                  <a:gd name="connsiteX1" fmla="*/ 744395 w 1093478"/>
                  <a:gd name="connsiteY1" fmla="*/ 0 h 508290"/>
                  <a:gd name="connsiteX2" fmla="*/ 1093478 w 1093478"/>
                  <a:gd name="connsiteY2" fmla="*/ 385101 h 508290"/>
                  <a:gd name="connsiteX3" fmla="*/ 308028 w 1093478"/>
                  <a:gd name="connsiteY3" fmla="*/ 508290 h 508290"/>
                  <a:gd name="connsiteX4" fmla="*/ 0 w 1093478"/>
                  <a:gd name="connsiteY4" fmla="*/ 123217 h 50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3478" h="508290">
                    <a:moveTo>
                      <a:pt x="0" y="123217"/>
                    </a:moveTo>
                    <a:lnTo>
                      <a:pt x="744395" y="0"/>
                    </a:lnTo>
                    <a:lnTo>
                      <a:pt x="1093478" y="385101"/>
                    </a:lnTo>
                    <a:lnTo>
                      <a:pt x="308028" y="508290"/>
                    </a:lnTo>
                    <a:lnTo>
                      <a:pt x="0" y="12321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27" idx="3"/>
              </p:cNvCxnSpPr>
              <p:nvPr/>
            </p:nvCxnSpPr>
            <p:spPr>
              <a:xfrm flipH="1">
                <a:off x="1024586" y="5283377"/>
                <a:ext cx="12227" cy="276256"/>
              </a:xfrm>
              <a:prstGeom prst="line">
                <a:avLst/>
              </a:prstGeom>
              <a:ln w="317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1676400" y="4858178"/>
                <a:ext cx="12227" cy="276256"/>
              </a:xfrm>
              <a:prstGeom prst="line">
                <a:avLst/>
              </a:prstGeom>
              <a:ln w="317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593725" y="5060725"/>
                <a:ext cx="12227" cy="276256"/>
              </a:xfrm>
              <a:prstGeom prst="line">
                <a:avLst/>
              </a:prstGeom>
              <a:ln w="317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361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1971</TotalTime>
  <Words>922</Words>
  <Application>Microsoft Office PowerPoint</Application>
  <PresentationFormat>On-screen Show (4:3)</PresentationFormat>
  <Paragraphs>257</Paragraphs>
  <Slides>31</Slides>
  <Notes>12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Perspective</vt:lpstr>
      <vt:lpstr>Dual-Arm Robotic Automation of Metal Tube Surface Processing</vt:lpstr>
      <vt:lpstr>PowerPoint Presentation</vt:lpstr>
      <vt:lpstr>Background</vt:lpstr>
      <vt:lpstr>Challenges</vt:lpstr>
      <vt:lpstr>Contributions</vt:lpstr>
      <vt:lpstr>Approach</vt:lpstr>
      <vt:lpstr>Outline</vt:lpstr>
      <vt:lpstr>Workspace setup</vt:lpstr>
      <vt:lpstr>Perception</vt:lpstr>
      <vt:lpstr>PowerPoint Presentation</vt:lpstr>
      <vt:lpstr>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Perception</vt:lpstr>
      <vt:lpstr>Grasp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Future Work</vt:lpstr>
      <vt:lpstr>Reference</vt:lpstr>
      <vt:lpstr>Questions?</vt:lpstr>
    </vt:vector>
  </TitlesOfParts>
  <Company>Worcester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Dual-Arm Robotic Automation of Metal Tube Surface Processing</dc:title>
  <dc:creator>Rushi</dc:creator>
  <cp:lastModifiedBy>Rushi</cp:lastModifiedBy>
  <cp:revision>341</cp:revision>
  <dcterms:created xsi:type="dcterms:W3CDTF">2014-04-26T17:16:52Z</dcterms:created>
  <dcterms:modified xsi:type="dcterms:W3CDTF">2015-07-17T03:40:42Z</dcterms:modified>
</cp:coreProperties>
</file>